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54"/>
  </p:handoutMasterIdLst>
  <p:sldIdLst>
    <p:sldId id="256" r:id="rId3"/>
    <p:sldId id="257" r:id="rId4"/>
    <p:sldId id="259" r:id="rId5"/>
    <p:sldId id="260" r:id="rId6"/>
    <p:sldId id="261" r:id="rId7"/>
    <p:sldId id="304" r:id="rId8"/>
    <p:sldId id="262" r:id="rId9"/>
    <p:sldId id="342" r:id="rId11"/>
    <p:sldId id="305" r:id="rId12"/>
    <p:sldId id="265" r:id="rId13"/>
    <p:sldId id="266" r:id="rId14"/>
    <p:sldId id="343" r:id="rId15"/>
    <p:sldId id="344" r:id="rId16"/>
    <p:sldId id="345" r:id="rId17"/>
    <p:sldId id="346" r:id="rId18"/>
    <p:sldId id="299" r:id="rId19"/>
    <p:sldId id="347" r:id="rId20"/>
    <p:sldId id="285" r:id="rId21"/>
    <p:sldId id="286" r:id="rId22"/>
    <p:sldId id="348" r:id="rId23"/>
    <p:sldId id="287" r:id="rId24"/>
    <p:sldId id="288" r:id="rId25"/>
    <p:sldId id="289" r:id="rId26"/>
    <p:sldId id="290" r:id="rId27"/>
    <p:sldId id="291" r:id="rId28"/>
    <p:sldId id="298" r:id="rId29"/>
    <p:sldId id="302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306" r:id="rId38"/>
    <p:sldId id="307" r:id="rId39"/>
    <p:sldId id="308" r:id="rId40"/>
    <p:sldId id="309" r:id="rId41"/>
    <p:sldId id="276" r:id="rId42"/>
    <p:sldId id="278" r:id="rId43"/>
    <p:sldId id="349" r:id="rId44"/>
    <p:sldId id="350" r:id="rId45"/>
    <p:sldId id="351" r:id="rId46"/>
    <p:sldId id="300" r:id="rId47"/>
    <p:sldId id="277" r:id="rId48"/>
    <p:sldId id="352" r:id="rId49"/>
    <p:sldId id="280" r:id="rId50"/>
    <p:sldId id="301" r:id="rId51"/>
    <p:sldId id="279" r:id="rId52"/>
    <p:sldId id="282" r:id="rId53"/>
  </p:sldIdLst>
  <p:sldSz cx="9144000" cy="6858000" type="screen4x3"/>
  <p:notesSz cx="6858000" cy="9144000"/>
  <p:custDataLst>
    <p:tags r:id="rId58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468" autoAdjust="0"/>
  </p:normalViewPr>
  <p:slideViewPr>
    <p:cSldViewPr showGuides="1">
      <p:cViewPr varScale="1">
        <p:scale>
          <a:sx n="67" d="100"/>
          <a:sy n="67" d="100"/>
        </p:scale>
        <p:origin x="190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8" Type="http://schemas.openxmlformats.org/officeDocument/2006/relationships/tags" Target="tags/tag1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handoutMaster" Target="handoutMasters/handoutMaster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9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9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9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 smtClean="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45EE1A2-BB06-4519-A7E0-301DDA4A5DF0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149421.htm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149421.htm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741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每一层都向它的上层提供一定的服务，同时每一层可以使用它的下层所提供的功能。这样相邻层之间就有</a:t>
            </a:r>
            <a:r>
              <a:rPr lang="zh-CN" altLang="en-US"/>
              <a:t>一个接口，</a:t>
            </a:r>
            <a:r>
              <a:rPr lang="zh-CN" altLang="en-US" dirty="0"/>
              <a:t>通过这个接口将相邻层之间联系起来。独立、易于设计和实现、易于维护。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应用层常用的协议有：</a:t>
            </a:r>
            <a:r>
              <a:rPr lang="en-US" altLang="zh-CN" dirty="0"/>
              <a:t>FTP</a:t>
            </a:r>
            <a:r>
              <a:rPr lang="zh-CN" altLang="en-US" dirty="0"/>
              <a:t>、</a:t>
            </a:r>
            <a:r>
              <a:rPr lang="en-US" altLang="zh-CN" dirty="0"/>
              <a:t>Telnet</a:t>
            </a:r>
            <a:r>
              <a:rPr lang="zh-CN" altLang="en-US" dirty="0"/>
              <a:t>、</a:t>
            </a:r>
            <a:r>
              <a:rPr lang="en-US" altLang="zh-CN" dirty="0"/>
              <a:t>HTTP</a:t>
            </a:r>
            <a:r>
              <a:rPr lang="zh-CN" altLang="en-US" dirty="0"/>
              <a:t>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网络层负责不同网络之间的通信，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传输层负责主机中两个进程之间的通信。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应用层和传输层之间的接口自然成了应用程序编程接口，即</a:t>
            </a:r>
            <a:r>
              <a:rPr lang="en-US" altLang="zh-CN" dirty="0"/>
              <a:t>API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3379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同一个系统中不同的两个进程间进行通信时，通过系统分配的进程号就可以唯一标识一个进程，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3891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en-US" altLang="zh-CN" dirty="0"/>
              <a:t>UDP</a:t>
            </a:r>
            <a:r>
              <a:rPr lang="zh-CN" altLang="en-US" dirty="0"/>
              <a:t>不与远端的</a:t>
            </a:r>
            <a:r>
              <a:rPr lang="en-US" altLang="zh-CN" dirty="0"/>
              <a:t>UDP</a:t>
            </a:r>
            <a:r>
              <a:rPr lang="zh-CN" altLang="en-US" dirty="0"/>
              <a:t>模块保持对端的连接，它仅仅是把数据报发向网络，并从网络接收接收传来的数据报。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UDP</a:t>
            </a:r>
            <a:r>
              <a:rPr lang="zh-CN" altLang="en-US" dirty="0"/>
              <a:t>对数据传输过程中唯一的可靠保证措施是进行差错校验，如果发生差错，则只是简单地抛弃该数据。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最大特点是：在进行通信时，它不需要在客户和服务器之间先建立连接，在数据传送完后，只要关闭套接口释放网络资源即可。</a:t>
            </a:r>
            <a:endParaRPr lang="zh-CN" altLang="en-US" dirty="0"/>
          </a:p>
          <a:p>
            <a:pPr lvl="0" eaLnBrk="1" hangingPunct="1"/>
            <a:endParaRPr lang="zh-CN" altLang="en-US" dirty="0"/>
          </a:p>
          <a:p>
            <a:pPr lvl="0" eaLnBrk="1" hangingPunct="1"/>
            <a:r>
              <a:rPr lang="en-US" altLang="zh-CN" dirty="0"/>
              <a:t>UDP</a:t>
            </a:r>
            <a:r>
              <a:rPr lang="zh-CN" altLang="en-US" dirty="0"/>
              <a:t>常用于传输延时小，对可靠性要求不高，有少量数据要进行传输的情况，如：域名服务。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4096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en-US" altLang="zh-CN" dirty="0"/>
              <a:t>UDP</a:t>
            </a:r>
            <a:r>
              <a:rPr lang="zh-CN" altLang="en-US" dirty="0"/>
              <a:t>长度最小是：</a:t>
            </a:r>
            <a:r>
              <a:rPr lang="en-US" altLang="zh-CN" dirty="0"/>
              <a:t>8.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4301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连接：指在源端和目标主机之间建立的一种逻辑连接，使源端和目标端在进行数据传输时达成某种共识，相互可以是识别对方及其传输的数据。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超时重发，发送数据时，超时定时器解决这个问题。超时时间间隔，</a:t>
            </a:r>
            <a:r>
              <a:rPr lang="en-US" altLang="zh-CN" dirty="0"/>
              <a:t>RTT(</a:t>
            </a:r>
            <a:r>
              <a:rPr lang="zh-CN" altLang="en-US" dirty="0"/>
              <a:t>往返时间</a:t>
            </a:r>
            <a:r>
              <a:rPr lang="en-US" altLang="zh-CN" dirty="0"/>
              <a:t>)</a:t>
            </a:r>
            <a:r>
              <a:rPr lang="zh-CN" altLang="en-US" dirty="0"/>
              <a:t>：从发送端发出数据到确认所需的往返时间。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序列号：序列号等于该主机选择的本次连接的初始序号（</a:t>
            </a:r>
            <a:r>
              <a:rPr lang="en-US" altLang="zh-CN" dirty="0"/>
              <a:t>ISN</a:t>
            </a:r>
            <a:r>
              <a:rPr lang="zh-CN" altLang="en-US" dirty="0"/>
              <a:t>）加上该报文段中的第一个字节在整个数据流中序号。保证了数据流发送数据的顺序性。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发送窗口在工作时，从拥塞窗口和接收方通告窗口中取最小值作为发送上限。拥塞窗口是发送方根据网络通信状况进行流量控制，通告窗口是接收方根据应用进程快慢进行流量控制。</a:t>
            </a:r>
            <a:endParaRPr lang="zh-CN" altLang="en-US" dirty="0"/>
          </a:p>
          <a:p>
            <a:pPr lvl="0" eaLnBrk="1" hangingPunct="1"/>
            <a:endParaRPr lang="en-US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4505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506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序列号：用于标识</a:t>
            </a:r>
            <a:r>
              <a:rPr lang="en-US" altLang="zh-CN" dirty="0"/>
              <a:t>TCP</a:t>
            </a:r>
            <a:r>
              <a:rPr lang="zh-CN" altLang="en-US" dirty="0"/>
              <a:t>发送端向</a:t>
            </a:r>
            <a:r>
              <a:rPr lang="en-US" altLang="zh-CN" dirty="0"/>
              <a:t>TCP</a:t>
            </a:r>
            <a:r>
              <a:rPr lang="zh-CN" altLang="en-US" dirty="0"/>
              <a:t>接收端发送数据字节流的序号。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确认号：用于标识接收端希望收到下一个</a:t>
            </a:r>
            <a:r>
              <a:rPr lang="en-US" altLang="zh-CN" dirty="0"/>
              <a:t>TCP</a:t>
            </a:r>
            <a:r>
              <a:rPr lang="zh-CN" altLang="en-US" dirty="0"/>
              <a:t>报文段第一个字节的序号。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URG</a:t>
            </a:r>
            <a:r>
              <a:rPr lang="zh-CN" altLang="en-US" dirty="0"/>
              <a:t>：紧急指针。</a:t>
            </a:r>
            <a:r>
              <a:rPr lang="en-US" altLang="zh-CN" dirty="0"/>
              <a:t>ACK</a:t>
            </a:r>
            <a:r>
              <a:rPr lang="zh-CN" altLang="en-US" dirty="0"/>
              <a:t>：确认号标志，</a:t>
            </a:r>
            <a:r>
              <a:rPr lang="en-US" altLang="zh-CN" dirty="0"/>
              <a:t>1</a:t>
            </a:r>
            <a:r>
              <a:rPr lang="zh-CN" altLang="en-US" dirty="0"/>
              <a:t>时，确认号有效。</a:t>
            </a:r>
            <a:r>
              <a:rPr lang="en-US" altLang="zh-CN" dirty="0"/>
              <a:t>RST</a:t>
            </a:r>
            <a:r>
              <a:rPr lang="zh-CN" altLang="en-US" dirty="0"/>
              <a:t>：复位标志。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PSH</a:t>
            </a:r>
            <a:r>
              <a:rPr lang="zh-CN" altLang="en-US" dirty="0"/>
              <a:t>：</a:t>
            </a:r>
            <a:r>
              <a:rPr lang="en-US" altLang="zh-CN" dirty="0"/>
              <a:t>push</a:t>
            </a:r>
            <a:r>
              <a:rPr lang="zh-CN" altLang="en-US" dirty="0"/>
              <a:t>操作，对数据进行立即处理。</a:t>
            </a:r>
            <a:endParaRPr lang="en-US" altLang="zh-CN" dirty="0"/>
          </a:p>
          <a:p>
            <a:pPr lvl="0" eaLnBrk="1" hangingPunct="1"/>
            <a:r>
              <a:rPr lang="en-US" altLang="zh-CN" dirty="0"/>
              <a:t>RST: </a:t>
            </a:r>
            <a:r>
              <a:rPr lang="zh-CN" altLang="en-US" dirty="0"/>
              <a:t>重置连接标志位，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SYN</a:t>
            </a:r>
            <a:r>
              <a:rPr lang="zh-CN" altLang="en-US" dirty="0"/>
              <a:t>：同步序列号标志，同步序号用来请求建立连接，它用来发起一个连接的建立，只有在连接建立的过程中</a:t>
            </a:r>
            <a:r>
              <a:rPr lang="en-US" altLang="zh-CN" dirty="0"/>
              <a:t>SYN</a:t>
            </a:r>
            <a:r>
              <a:rPr lang="zh-CN" altLang="en-US" dirty="0"/>
              <a:t>才被置</a:t>
            </a:r>
            <a:r>
              <a:rPr lang="en-US" altLang="zh-CN" dirty="0"/>
              <a:t>1.</a:t>
            </a:r>
            <a:endParaRPr lang="en-US" altLang="zh-CN" dirty="0"/>
          </a:p>
          <a:p>
            <a:pPr lvl="0" eaLnBrk="1" hangingPunct="1"/>
            <a:r>
              <a:rPr lang="en-US" altLang="zh-CN" dirty="0"/>
              <a:t>FIN:</a:t>
            </a:r>
            <a:r>
              <a:rPr lang="zh-CN" altLang="en-US" dirty="0"/>
              <a:t>连接终止标志，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窗口大小：它是接收端的流量控制措施，用来告诉另一端它的数据接收能力。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TCP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协议想放弃一个已经存在的连接：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就是想断开一个正处于连接状态的连接；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TCP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接收到一个数据段，但是这个数据段所标识的连接不存在：服务器主机崩溃后重启。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1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5632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两台主机要进行通信，在一般情况下，总是其中一台主动提出通信请求（客户机），另一台被动响应通信请求（服务器）。三次握手，实际就是建立一条链接时通信双方交互三次报文。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服务器发送一个报文段作为应答。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客户机也必须向服务器发送确认号为</a:t>
            </a:r>
            <a:r>
              <a:rPr lang="en-US" altLang="zh-CN" dirty="0"/>
              <a:t>y+1</a:t>
            </a:r>
            <a:r>
              <a:rPr lang="zh-CN" altLang="en-US" dirty="0"/>
              <a:t>的报文段进行确认。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建立连接的</a:t>
            </a:r>
            <a:r>
              <a:rPr lang="en-US" altLang="zh-CN" dirty="0"/>
              <a:t>TCP</a:t>
            </a:r>
            <a:r>
              <a:rPr lang="zh-CN" altLang="en-US" dirty="0"/>
              <a:t>报文段中，只有报文头（无选项时，</a:t>
            </a:r>
            <a:r>
              <a:rPr lang="en-US" altLang="zh-CN" dirty="0"/>
              <a:t>20</a:t>
            </a:r>
            <a:r>
              <a:rPr lang="zh-CN" altLang="en-US" dirty="0"/>
              <a:t>字节）没有数据区。</a:t>
            </a:r>
            <a:endParaRPr lang="zh-CN" altLang="en-US" dirty="0"/>
          </a:p>
          <a:p>
            <a:pPr lvl="0" eaLnBrk="1" hangingPunct="1"/>
            <a:endParaRPr lang="zh-CN" altLang="en-US" dirty="0"/>
          </a:p>
          <a:p>
            <a:pPr lvl="0" eaLnBrk="1" hangingPunct="1"/>
            <a:r>
              <a:rPr lang="en-US" altLang="zh-CN" dirty="0">
                <a:solidFill>
                  <a:schemeClr val="hlink"/>
                </a:solidFill>
              </a:rPr>
              <a:t>LISTEN:</a:t>
            </a:r>
            <a:r>
              <a:rPr lang="zh-CN" altLang="en-US" dirty="0">
                <a:solidFill>
                  <a:schemeClr val="hlink"/>
                </a:solidFill>
              </a:rPr>
              <a:t>服务器进入等待呼叫连接状态。</a:t>
            </a:r>
            <a:endParaRPr lang="zh-CN" altLang="en-US" dirty="0">
              <a:solidFill>
                <a:schemeClr val="hlink"/>
              </a:solidFill>
            </a:endParaRPr>
          </a:p>
          <a:p>
            <a:pPr lvl="0" eaLnBrk="1" hangingPunct="1"/>
            <a:r>
              <a:rPr lang="en-US" altLang="zh-CN" dirty="0"/>
              <a:t>SYN_RECV</a:t>
            </a:r>
            <a:r>
              <a:rPr lang="zh-CN" altLang="en-US" dirty="0"/>
              <a:t>：一个连接请求已经到达，等待确认 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SYN_SENT</a:t>
            </a:r>
            <a:r>
              <a:rPr lang="zh-CN" altLang="en-US" dirty="0"/>
              <a:t>：应用已经开始，打开一个连接 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ESTABLISHED</a:t>
            </a:r>
            <a:r>
              <a:rPr lang="zh-CN" altLang="en-US" dirty="0"/>
              <a:t>：正常数据传输状态 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latin typeface="Arial" panose="020B0604020202020204" pitchFamily="34" charset="0"/>
              </a:rPr>
            </a:fld>
            <a:endParaRPr lang="en-US" altLang="zh-CN" sz="1200" b="0" dirty="0">
              <a:latin typeface="Arial" panose="020B0604020202020204" pitchFamily="34" charset="0"/>
            </a:endParaRPr>
          </a:p>
        </p:txBody>
      </p:sp>
      <p:sp>
        <p:nvSpPr>
          <p:cNvPr id="6758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8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两台主机要进行通信，在一般情况下，总是其中一台主动提出通信请求（客户机），另一台被动响应通信请求（服务器）。三次握手，实际就是建立一条链接时通信双方交互三次报文。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服务器发送一个报文段作为应答。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客户机也必须向服务器发送确认号为</a:t>
            </a:r>
            <a:r>
              <a:rPr lang="en-US" altLang="zh-CN" dirty="0"/>
              <a:t>y+1</a:t>
            </a:r>
            <a:r>
              <a:rPr lang="zh-CN" altLang="en-US" dirty="0"/>
              <a:t>的报文段进行确认。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建立连接的</a:t>
            </a:r>
            <a:r>
              <a:rPr lang="en-US" altLang="zh-CN" dirty="0"/>
              <a:t>TCP</a:t>
            </a:r>
            <a:r>
              <a:rPr lang="zh-CN" altLang="en-US" dirty="0"/>
              <a:t>报文段中，只有报文头（无选项时，</a:t>
            </a:r>
            <a:r>
              <a:rPr lang="en-US" altLang="zh-CN" dirty="0"/>
              <a:t>20</a:t>
            </a:r>
            <a:r>
              <a:rPr lang="zh-CN" altLang="en-US" dirty="0"/>
              <a:t>字节）没有数据区。</a:t>
            </a:r>
            <a:endParaRPr lang="zh-CN" altLang="en-US" dirty="0"/>
          </a:p>
          <a:p>
            <a:pPr lvl="0" eaLnBrk="1" hangingPunct="1"/>
            <a:endParaRPr lang="zh-CN" altLang="en-US" dirty="0"/>
          </a:p>
          <a:p>
            <a:pPr lvl="0" eaLnBrk="1" hangingPunct="1"/>
            <a:r>
              <a:rPr lang="en-US" altLang="zh-CN" dirty="0">
                <a:solidFill>
                  <a:schemeClr val="hlink"/>
                </a:solidFill>
              </a:rPr>
              <a:t>LISTEN:</a:t>
            </a:r>
            <a:r>
              <a:rPr lang="zh-CN" altLang="en-US" dirty="0">
                <a:solidFill>
                  <a:schemeClr val="hlink"/>
                </a:solidFill>
              </a:rPr>
              <a:t>服务器进入等待呼叫连接状态。</a:t>
            </a:r>
            <a:endParaRPr lang="zh-CN" altLang="en-US" dirty="0">
              <a:solidFill>
                <a:schemeClr val="hlink"/>
              </a:solidFill>
            </a:endParaRPr>
          </a:p>
          <a:p>
            <a:pPr lvl="0" eaLnBrk="1" hangingPunct="1"/>
            <a:r>
              <a:rPr lang="en-US" altLang="zh-CN" dirty="0"/>
              <a:t>SYN_RECV</a:t>
            </a:r>
            <a:r>
              <a:rPr lang="zh-CN" altLang="en-US" dirty="0"/>
              <a:t>：一个连接请求已经到达，等待确认 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SYN_SENT</a:t>
            </a:r>
            <a:r>
              <a:rPr lang="zh-CN" altLang="en-US" dirty="0"/>
              <a:t>：应用已经开始，打开一个连接 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ESTABLISHED</a:t>
            </a:r>
            <a:r>
              <a:rPr lang="zh-CN" altLang="en-US" dirty="0"/>
              <a:t>：正常数据传输状态 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latin typeface="Arial" panose="020B0604020202020204" pitchFamily="34" charset="0"/>
              </a:rPr>
            </a:fld>
            <a:endParaRPr lang="en-US" altLang="zh-CN" sz="1200" b="0" dirty="0">
              <a:latin typeface="Arial" panose="020B0604020202020204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9636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两台主机要进行通信，在一般情况下，总是其中一台主动提出通信请求（客户机），另一台被动响应通信请求（服务器）。三次握手，实际就是建立一条链接时通信双方交互三次报文。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服务器发送一个报文段作为应答。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客户机也必须向服务器发送确认号为</a:t>
            </a:r>
            <a:r>
              <a:rPr lang="en-US" altLang="zh-CN" dirty="0"/>
              <a:t>y+1</a:t>
            </a:r>
            <a:r>
              <a:rPr lang="zh-CN" altLang="en-US" dirty="0"/>
              <a:t>的报文段进行确认。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建立连接的</a:t>
            </a:r>
            <a:r>
              <a:rPr lang="en-US" altLang="zh-CN" dirty="0"/>
              <a:t>TCP</a:t>
            </a:r>
            <a:r>
              <a:rPr lang="zh-CN" altLang="en-US" dirty="0"/>
              <a:t>报文段中，只有报文头（无选项时，</a:t>
            </a:r>
            <a:r>
              <a:rPr lang="en-US" altLang="zh-CN" dirty="0"/>
              <a:t>20</a:t>
            </a:r>
            <a:r>
              <a:rPr lang="zh-CN" altLang="en-US" dirty="0"/>
              <a:t>字节）没有数据区。</a:t>
            </a:r>
            <a:endParaRPr lang="zh-CN" altLang="en-US" dirty="0"/>
          </a:p>
          <a:p>
            <a:pPr lvl="0" eaLnBrk="1" hangingPunct="1"/>
            <a:endParaRPr lang="zh-CN" altLang="en-US" dirty="0"/>
          </a:p>
          <a:p>
            <a:pPr lvl="0" eaLnBrk="1" hangingPunct="1"/>
            <a:r>
              <a:rPr lang="en-US" altLang="zh-CN" dirty="0">
                <a:solidFill>
                  <a:schemeClr val="hlink"/>
                </a:solidFill>
              </a:rPr>
              <a:t>LISTEN:</a:t>
            </a:r>
            <a:r>
              <a:rPr lang="zh-CN" altLang="en-US" dirty="0">
                <a:solidFill>
                  <a:schemeClr val="hlink"/>
                </a:solidFill>
              </a:rPr>
              <a:t>服务器进入等待呼叫连接状态。</a:t>
            </a:r>
            <a:endParaRPr lang="zh-CN" altLang="en-US" dirty="0">
              <a:solidFill>
                <a:schemeClr val="hlink"/>
              </a:solidFill>
            </a:endParaRPr>
          </a:p>
          <a:p>
            <a:pPr lvl="0" eaLnBrk="1" hangingPunct="1"/>
            <a:r>
              <a:rPr lang="en-US" altLang="zh-CN" dirty="0"/>
              <a:t>SYN_RECV</a:t>
            </a:r>
            <a:r>
              <a:rPr lang="zh-CN" altLang="en-US" dirty="0"/>
              <a:t>：一个连接请求已经到达，等待确认 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SYN_SENT</a:t>
            </a:r>
            <a:r>
              <a:rPr lang="zh-CN" altLang="en-US" dirty="0"/>
              <a:t>：应用已经开始，打开一个连接 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ESTABLISHED</a:t>
            </a:r>
            <a:r>
              <a:rPr lang="zh-CN" altLang="en-US" dirty="0"/>
              <a:t>：正常数据传输状态 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945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6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en-US" altLang="zh-CN" dirty="0"/>
              <a:t>TCP</a:t>
            </a:r>
            <a:r>
              <a:rPr lang="zh-CN" altLang="en-US" dirty="0"/>
              <a:t>层：为了进行可靠性控制和识别数据从源主机的哪个程序（进程）来，要送到目标主机那个程序（进程）去，应加上一些</a:t>
            </a:r>
            <a:r>
              <a:rPr lang="en-US" altLang="zh-CN" dirty="0"/>
              <a:t>TCP</a:t>
            </a:r>
            <a:r>
              <a:rPr lang="zh-CN" altLang="en-US" dirty="0"/>
              <a:t>控制信息（</a:t>
            </a:r>
            <a:r>
              <a:rPr lang="en-US" altLang="zh-CN" dirty="0"/>
              <a:t>TCP</a:t>
            </a:r>
            <a:r>
              <a:rPr lang="zh-CN" altLang="en-US" dirty="0"/>
              <a:t>报头），这些控制信息由目标主机识别。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网络层：</a:t>
            </a:r>
            <a:r>
              <a:rPr lang="en-US" altLang="zh-CN" dirty="0"/>
              <a:t>IP</a:t>
            </a:r>
            <a:r>
              <a:rPr lang="zh-CN" altLang="en-US" dirty="0"/>
              <a:t>层再加上用于识别互联网中源主机和目标主机的</a:t>
            </a:r>
            <a:r>
              <a:rPr lang="en-US" altLang="zh-CN" dirty="0"/>
              <a:t>IP</a:t>
            </a:r>
            <a:r>
              <a:rPr lang="zh-CN" altLang="en-US" dirty="0"/>
              <a:t>地址以及上层协议类型等组成</a:t>
            </a:r>
            <a:r>
              <a:rPr lang="en-US" altLang="zh-CN" dirty="0"/>
              <a:t>IP</a:t>
            </a:r>
            <a:r>
              <a:rPr lang="zh-CN" altLang="en-US" dirty="0"/>
              <a:t>层数据报头后送到网络接口层。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网络接口层：把</a:t>
            </a:r>
            <a:r>
              <a:rPr lang="en-US" altLang="zh-CN" dirty="0"/>
              <a:t>IP</a:t>
            </a:r>
            <a:r>
              <a:rPr lang="zh-CN" altLang="en-US" dirty="0"/>
              <a:t>层收到的数据报加上以太网数据帧头后后尾（主要为以太网地址和上层协议）形成传输比特流。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latin typeface="Arial" panose="020B0604020202020204" pitchFamily="34" charset="0"/>
              </a:rPr>
            </a:fld>
            <a:endParaRPr lang="en-US" altLang="zh-CN" sz="1200" b="0" dirty="0">
              <a:latin typeface="Arial" panose="020B0604020202020204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4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两台主机要进行通信，在一般情况下，总是其中一台主动提出通信请求（客户机），另一台被动响应通信请求（服务器）。三次握手，实际就是建立一条链接时通信双方交互三次报文。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服务器发送一个报文段作为应答。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客户机也必须向服务器发送确认号为</a:t>
            </a:r>
            <a:r>
              <a:rPr lang="en-US" altLang="zh-CN" dirty="0"/>
              <a:t>y+1</a:t>
            </a:r>
            <a:r>
              <a:rPr lang="zh-CN" altLang="en-US" dirty="0"/>
              <a:t>的报文段进行确认。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建立连接的</a:t>
            </a:r>
            <a:r>
              <a:rPr lang="en-US" altLang="zh-CN" dirty="0"/>
              <a:t>TCP</a:t>
            </a:r>
            <a:r>
              <a:rPr lang="zh-CN" altLang="en-US" dirty="0"/>
              <a:t>报文段中，只有报文头（无选项时，</a:t>
            </a:r>
            <a:r>
              <a:rPr lang="en-US" altLang="zh-CN" dirty="0"/>
              <a:t>20</a:t>
            </a:r>
            <a:r>
              <a:rPr lang="zh-CN" altLang="en-US" dirty="0"/>
              <a:t>字节）没有数据区。</a:t>
            </a:r>
            <a:endParaRPr lang="zh-CN" altLang="en-US" dirty="0"/>
          </a:p>
          <a:p>
            <a:pPr lvl="0" eaLnBrk="1" hangingPunct="1"/>
            <a:endParaRPr lang="zh-CN" altLang="en-US" dirty="0"/>
          </a:p>
          <a:p>
            <a:pPr lvl="0" eaLnBrk="1" hangingPunct="1"/>
            <a:r>
              <a:rPr lang="en-US" altLang="zh-CN" dirty="0">
                <a:solidFill>
                  <a:schemeClr val="hlink"/>
                </a:solidFill>
              </a:rPr>
              <a:t>LISTEN:</a:t>
            </a:r>
            <a:r>
              <a:rPr lang="zh-CN" altLang="en-US" dirty="0">
                <a:solidFill>
                  <a:schemeClr val="hlink"/>
                </a:solidFill>
              </a:rPr>
              <a:t>服务器进入等待呼叫连接状态。</a:t>
            </a:r>
            <a:endParaRPr lang="zh-CN" altLang="en-US" dirty="0">
              <a:solidFill>
                <a:schemeClr val="hlink"/>
              </a:solidFill>
            </a:endParaRPr>
          </a:p>
          <a:p>
            <a:pPr lvl="0" eaLnBrk="1" hangingPunct="1"/>
            <a:r>
              <a:rPr lang="en-US" altLang="zh-CN" dirty="0"/>
              <a:t>SYN_RECV</a:t>
            </a:r>
            <a:r>
              <a:rPr lang="zh-CN" altLang="en-US" dirty="0"/>
              <a:t>：一个连接请求已经到达，等待确认 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SYN_SENT</a:t>
            </a:r>
            <a:r>
              <a:rPr lang="zh-CN" altLang="en-US" dirty="0"/>
              <a:t>：应用已经开始，打开一个连接 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ESTABLISHED</a:t>
            </a:r>
            <a:r>
              <a:rPr lang="zh-CN" altLang="en-US" dirty="0"/>
              <a:t>：正常数据传输状态 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6041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2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完成数据发送的任何一方可以提出关闭连接的请求。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服务器收到关闭连接的报文段后，通知应用程序，客户机已无数据传送。服务器在发送完确认后，如果有数据要发送，则客户机还可以继续接收数据，所以把这种状态称为半关闭状态，因为服务器任然可以发送数据，并且可以收到客户机的确认，只是客户方已无数据发向服务器。</a:t>
            </a:r>
            <a:endParaRPr lang="zh-CN" altLang="en-US" dirty="0"/>
          </a:p>
          <a:p>
            <a:pPr lvl="0" eaLnBrk="1" hangingPunct="1"/>
            <a:endParaRPr lang="en-US" altLang="zh-CN" dirty="0"/>
          </a:p>
          <a:p>
            <a:pPr lvl="0" eaLnBrk="1" hangingPunct="1"/>
            <a:r>
              <a:rPr lang="en-US" altLang="zh-CN" dirty="0"/>
              <a:t>2MSL</a:t>
            </a:r>
            <a:r>
              <a:rPr lang="zh-CN" altLang="en-US" dirty="0"/>
              <a:t>：报文最长生命周期的两倍。</a:t>
            </a:r>
            <a:endParaRPr lang="en-US" altLang="zh-CN" dirty="0"/>
          </a:p>
          <a:p>
            <a:pPr lvl="0" eaLnBrk="1" hangingPunct="1"/>
            <a:endParaRPr lang="zh-CN" altLang="en-US" dirty="0"/>
          </a:p>
          <a:p>
            <a:pPr lvl="0" eaLnBrk="1" hangingPunct="1"/>
            <a:r>
              <a:rPr lang="en-US" altLang="zh-CN" dirty="0"/>
              <a:t>FIN_WAIT1</a:t>
            </a:r>
            <a:r>
              <a:rPr lang="zh-CN" altLang="en-US" dirty="0"/>
              <a:t>：客户端告诉服务器数据已经完成发送状态。 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FIN_WAIT2</a:t>
            </a:r>
            <a:r>
              <a:rPr lang="zh-CN" altLang="en-US" dirty="0"/>
              <a:t>：另一边已经同意释放连接状态。 </a:t>
            </a:r>
            <a:endParaRPr lang="zh-CN" altLang="en-US" dirty="0"/>
          </a:p>
          <a:p>
            <a:pPr lvl="0" eaLnBrk="1" hangingPunct="1"/>
            <a:r>
              <a:rPr lang="en-US" altLang="zh-CN" dirty="0">
                <a:solidFill>
                  <a:schemeClr val="hlink"/>
                </a:solidFill>
              </a:rPr>
              <a:t>CLOSE_WAIT</a:t>
            </a:r>
            <a:r>
              <a:rPr lang="zh-CN" altLang="en-US" dirty="0">
                <a:solidFill>
                  <a:schemeClr val="hlink"/>
                </a:solidFill>
              </a:rPr>
              <a:t>：</a:t>
            </a:r>
            <a:r>
              <a:rPr lang="zh-CN" altLang="en-US" dirty="0"/>
              <a:t>表示等待服务器自己关闭状态。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LAST_ACK: </a:t>
            </a:r>
            <a:r>
              <a:rPr lang="zh-CN" altLang="en-US" dirty="0"/>
              <a:t>这个状态还是比较容易好理解的，它是被动关闭一方在发送</a:t>
            </a:r>
            <a:r>
              <a:rPr lang="en-US" altLang="zh-CN" dirty="0"/>
              <a:t>FIN</a:t>
            </a:r>
            <a:r>
              <a:rPr lang="zh-CN" altLang="en-US" dirty="0"/>
              <a:t>报文后，最后等待对方的</a:t>
            </a:r>
            <a:r>
              <a:rPr lang="en-US" altLang="zh-CN" dirty="0"/>
              <a:t>ACK</a:t>
            </a:r>
            <a:r>
              <a:rPr lang="zh-CN" altLang="en-US" dirty="0"/>
              <a:t>报文。当收到</a:t>
            </a:r>
            <a:r>
              <a:rPr lang="en-US" altLang="zh-CN" dirty="0"/>
              <a:t>ACK</a:t>
            </a:r>
            <a:r>
              <a:rPr lang="zh-CN" altLang="en-US" dirty="0"/>
              <a:t>报文后，也即可以进入到</a:t>
            </a:r>
            <a:r>
              <a:rPr lang="en-US" altLang="zh-CN" dirty="0"/>
              <a:t>CLOSED</a:t>
            </a:r>
            <a:r>
              <a:rPr lang="zh-CN" altLang="en-US" dirty="0"/>
              <a:t>可用状态了。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ITMED_WAIT</a:t>
            </a:r>
            <a:r>
              <a:rPr lang="zh-CN" altLang="en-US" dirty="0"/>
              <a:t>：等待所有分组死掉 </a:t>
            </a:r>
            <a:endParaRPr lang="zh-CN" altLang="en-US" dirty="0"/>
          </a:p>
          <a:p>
            <a:pPr lvl="0" eaLnBrk="1" hangingPunct="1"/>
            <a:endParaRPr lang="zh-CN" altLang="en-US" dirty="0"/>
          </a:p>
          <a:p>
            <a:pPr lvl="0" eaLnBrk="1" hangingPunct="1"/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2150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en-US" altLang="zh-CN" dirty="0"/>
              <a:t>ARP</a:t>
            </a:r>
            <a:r>
              <a:rPr lang="zh-CN" altLang="en-US" dirty="0"/>
              <a:t>：</a:t>
            </a:r>
            <a:r>
              <a:rPr lang="en-US" altLang="zh-CN" dirty="0"/>
              <a:t>IP</a:t>
            </a:r>
            <a:r>
              <a:rPr lang="zh-CN" altLang="en-US" dirty="0"/>
              <a:t>地址映射成对应的物理地址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RARP</a:t>
            </a:r>
            <a:r>
              <a:rPr lang="zh-CN" altLang="en-US" dirty="0"/>
              <a:t>：把物理地址映射成</a:t>
            </a:r>
            <a:r>
              <a:rPr lang="en-US" altLang="zh-CN" dirty="0"/>
              <a:t>IP</a:t>
            </a:r>
            <a:r>
              <a:rPr lang="zh-CN" altLang="en-US" dirty="0"/>
              <a:t>地址。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IP</a:t>
            </a:r>
            <a:r>
              <a:rPr lang="zh-CN" altLang="en-US" dirty="0"/>
              <a:t>：将上层或同层的其它数据（</a:t>
            </a:r>
            <a:r>
              <a:rPr lang="en-US" altLang="zh-CN" dirty="0"/>
              <a:t>ICMP</a:t>
            </a:r>
            <a:r>
              <a:rPr lang="zh-CN" altLang="en-US" dirty="0"/>
              <a:t>差错报告和报文控制协议、</a:t>
            </a:r>
            <a:r>
              <a:rPr lang="en-US" altLang="zh-CN" dirty="0"/>
              <a:t>IGMP Internet </a:t>
            </a:r>
            <a:r>
              <a:rPr lang="zh-CN" altLang="en-US" dirty="0"/>
              <a:t>组管理协议 ）封装到</a:t>
            </a:r>
            <a:r>
              <a:rPr lang="en-US" altLang="zh-CN" dirty="0"/>
              <a:t>IP</a:t>
            </a:r>
            <a:r>
              <a:rPr lang="zh-CN" altLang="en-US" dirty="0"/>
              <a:t>数据报中。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i="0">
                <a:solidFill>
                  <a:srgbClr val="404040"/>
                </a:solidFill>
                <a:effectLst/>
                <a:latin typeface="Inter"/>
              </a:rPr>
              <a:t> 服务类型（</a:t>
            </a:r>
            <a:r>
              <a:rPr lang="en-US" altLang="zh-CN" b="1" i="0">
                <a:solidFill>
                  <a:srgbClr val="404040"/>
                </a:solidFill>
                <a:effectLst/>
                <a:latin typeface="Inter"/>
              </a:rPr>
              <a:t>Type of Service</a:t>
            </a:r>
            <a:r>
              <a:rPr lang="zh-CN" altLang="en-US" b="1" i="0">
                <a:solidFill>
                  <a:srgbClr val="404040"/>
                </a:solidFill>
                <a:effectLst/>
                <a:latin typeface="Inter"/>
              </a:rPr>
              <a:t>）</a:t>
            </a:r>
            <a:r>
              <a:rPr lang="en-US" altLang="zh-CN" b="1" i="0">
                <a:solidFill>
                  <a:srgbClr val="404040"/>
                </a:solidFill>
                <a:effectLst/>
                <a:latin typeface="Inter"/>
              </a:rPr>
              <a:t>4</a:t>
            </a:r>
            <a:r>
              <a:rPr lang="zh-CN" altLang="en-US" b="1" i="0">
                <a:solidFill>
                  <a:srgbClr val="404040"/>
                </a:solidFill>
                <a:effectLst/>
                <a:latin typeface="Inter"/>
              </a:rPr>
              <a:t>位</a:t>
            </a:r>
            <a:r>
              <a:rPr lang="zh-CN" altLang="en-US" b="0" i="0">
                <a:solidFill>
                  <a:srgbClr val="404040"/>
                </a:solidFill>
                <a:effectLst/>
                <a:latin typeface="Inter"/>
              </a:rPr>
              <a:t>：用于指示数据报的服务类型，包括延迟、吞吐量、可靠性和成本；</a:t>
            </a:r>
            <a:r>
              <a:rPr lang="zh-CN" altLang="en-US" b="1" i="0">
                <a:solidFill>
                  <a:srgbClr val="404040"/>
                </a:solidFill>
                <a:effectLst/>
                <a:latin typeface="Inter"/>
              </a:rPr>
              <a:t>最低延迟（</a:t>
            </a:r>
            <a:r>
              <a:rPr lang="en-US" altLang="zh-CN" b="1" i="0">
                <a:solidFill>
                  <a:srgbClr val="404040"/>
                </a:solidFill>
                <a:effectLst/>
                <a:latin typeface="Inter"/>
              </a:rPr>
              <a:t>Minimize Delay</a:t>
            </a:r>
            <a:r>
              <a:rPr lang="zh-CN" altLang="en-US" b="1" i="0">
                <a:solidFill>
                  <a:srgbClr val="404040"/>
                </a:solidFill>
                <a:effectLst/>
                <a:latin typeface="Inter"/>
              </a:rPr>
              <a:t>）</a:t>
            </a:r>
            <a:r>
              <a:rPr lang="zh-CN" altLang="en-US" b="0" i="0">
                <a:solidFill>
                  <a:srgbClr val="404040"/>
                </a:solidFill>
                <a:effectLst/>
                <a:latin typeface="Inter"/>
              </a:rPr>
              <a:t>：适用于需要低延迟的应用（如实时通信）。</a:t>
            </a:r>
            <a:r>
              <a:rPr lang="zh-CN" altLang="en-US" b="1" i="0">
                <a:solidFill>
                  <a:srgbClr val="404040"/>
                </a:solidFill>
                <a:effectLst/>
                <a:latin typeface="Inter"/>
              </a:rPr>
              <a:t>最大吞吐量（</a:t>
            </a:r>
            <a:r>
              <a:rPr lang="en-US" altLang="zh-CN" b="1" i="0">
                <a:solidFill>
                  <a:srgbClr val="404040"/>
                </a:solidFill>
                <a:effectLst/>
                <a:latin typeface="Inter"/>
              </a:rPr>
              <a:t>Maximize Throughput</a:t>
            </a:r>
            <a:r>
              <a:rPr lang="zh-CN" altLang="en-US" b="1" i="0">
                <a:solidFill>
                  <a:srgbClr val="404040"/>
                </a:solidFill>
                <a:effectLst/>
                <a:latin typeface="Inter"/>
              </a:rPr>
              <a:t>）</a:t>
            </a:r>
            <a:r>
              <a:rPr lang="zh-CN" altLang="en-US" b="0" i="0">
                <a:solidFill>
                  <a:srgbClr val="404040"/>
                </a:solidFill>
                <a:effectLst/>
                <a:latin typeface="Inter"/>
              </a:rPr>
              <a:t>：适用于需要高吞吐量的应用（如文件传输）。</a:t>
            </a:r>
            <a:r>
              <a:rPr lang="zh-CN" altLang="en-US" b="1" i="0">
                <a:solidFill>
                  <a:srgbClr val="404040"/>
                </a:solidFill>
                <a:effectLst/>
                <a:latin typeface="Inter"/>
              </a:rPr>
              <a:t>最高可靠性（</a:t>
            </a:r>
            <a:r>
              <a:rPr lang="en-US" altLang="zh-CN" b="1" i="0">
                <a:solidFill>
                  <a:srgbClr val="404040"/>
                </a:solidFill>
                <a:effectLst/>
                <a:latin typeface="Inter"/>
              </a:rPr>
              <a:t>Maximize Reliability</a:t>
            </a:r>
            <a:r>
              <a:rPr lang="zh-CN" altLang="en-US" b="1" i="0">
                <a:solidFill>
                  <a:srgbClr val="404040"/>
                </a:solidFill>
                <a:effectLst/>
                <a:latin typeface="Inter"/>
              </a:rPr>
              <a:t>）</a:t>
            </a:r>
            <a:r>
              <a:rPr lang="zh-CN" altLang="en-US" b="0" i="0">
                <a:solidFill>
                  <a:srgbClr val="404040"/>
                </a:solidFill>
                <a:effectLst/>
                <a:latin typeface="Inter"/>
              </a:rPr>
              <a:t>：适用于需要高可靠性的应用（如网络管理）。</a:t>
            </a:r>
            <a:r>
              <a:rPr lang="zh-CN" altLang="en-US" b="1" i="0">
                <a:solidFill>
                  <a:srgbClr val="404040"/>
                </a:solidFill>
                <a:effectLst/>
                <a:latin typeface="Inter"/>
              </a:rPr>
              <a:t>最小成本（</a:t>
            </a:r>
            <a:r>
              <a:rPr lang="en-US" altLang="zh-CN" b="1" i="0">
                <a:solidFill>
                  <a:srgbClr val="404040"/>
                </a:solidFill>
                <a:effectLst/>
                <a:latin typeface="Inter"/>
              </a:rPr>
              <a:t>Minimize Cost</a:t>
            </a:r>
            <a:r>
              <a:rPr lang="zh-CN" altLang="en-US" b="1" i="0">
                <a:solidFill>
                  <a:srgbClr val="404040"/>
                </a:solidFill>
                <a:effectLst/>
                <a:latin typeface="Inter"/>
              </a:rPr>
              <a:t>）</a:t>
            </a:r>
            <a:r>
              <a:rPr lang="zh-CN" altLang="en-US" b="0" i="0">
                <a:solidFill>
                  <a:srgbClr val="404040"/>
                </a:solidFill>
                <a:effectLst/>
                <a:latin typeface="Inter"/>
              </a:rPr>
              <a:t>：适用于需要低成本传输的应用。</a:t>
            </a:r>
            <a:endParaRPr lang="zh-CN" altLang="en-US" b="0" i="0">
              <a:solidFill>
                <a:srgbClr val="40404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b="0" i="0">
              <a:solidFill>
                <a:srgbClr val="40404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b="0" i="0">
              <a:solidFill>
                <a:srgbClr val="40404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b="0" i="0">
              <a:solidFill>
                <a:srgbClr val="40404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b="1" i="0">
              <a:solidFill>
                <a:srgbClr val="404040"/>
              </a:solidFill>
              <a:effectLst/>
              <a:latin typeface="Inter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r>
              <a:rPr lang="zh-CN" altLang="en-US" dirty="0"/>
              <a:t>首部长度</a:t>
            </a:r>
            <a:r>
              <a:rPr lang="en-US" altLang="zh-CN" dirty="0"/>
              <a:t>4bit</a:t>
            </a:r>
            <a:r>
              <a:rPr lang="zh-CN" altLang="en-US" dirty="0"/>
              <a:t>，指是</a:t>
            </a:r>
            <a:r>
              <a:rPr lang="en-US" altLang="zh-CN" dirty="0"/>
              <a:t>0x45</a:t>
            </a:r>
            <a:r>
              <a:rPr lang="zh-CN" altLang="en-US" dirty="0"/>
              <a:t>里的</a:t>
            </a:r>
            <a:r>
              <a:rPr lang="en-US" altLang="zh-CN" dirty="0"/>
              <a:t>5</a:t>
            </a:r>
            <a:r>
              <a:rPr lang="zh-CN" altLang="en-US" dirty="0"/>
              <a:t>，以</a:t>
            </a:r>
            <a:r>
              <a:rPr lang="en-US" altLang="zh-CN" dirty="0"/>
              <a:t>4</a:t>
            </a:r>
            <a:r>
              <a:rPr lang="zh-CN" altLang="en-US" dirty="0"/>
              <a:t>字节为单位，即</a:t>
            </a:r>
            <a:r>
              <a:rPr lang="en-US" altLang="zh-CN" dirty="0"/>
              <a:t>IP</a:t>
            </a:r>
            <a:r>
              <a:rPr lang="zh-CN" altLang="en-US" dirty="0"/>
              <a:t>首部长度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4=20</a:t>
            </a:r>
            <a:r>
              <a:rPr lang="zh-CN" altLang="en-US" dirty="0"/>
              <a:t>。</a:t>
            </a:r>
            <a:endParaRPr lang="en-US" altLang="zh-CN" dirty="0"/>
          </a:p>
          <a:p>
            <a:pPr lvl="0"/>
            <a:r>
              <a:rPr lang="zh-CN" altLang="en-US" dirty="0"/>
              <a:t>服务类型：</a:t>
            </a:r>
            <a:r>
              <a:rPr lang="en-US" altLang="zh-CN" dirty="0"/>
              <a:t>3bit</a:t>
            </a:r>
            <a:r>
              <a:rPr lang="zh-CN" altLang="en-US" dirty="0"/>
              <a:t>优先级，接着的</a:t>
            </a:r>
            <a:r>
              <a:rPr lang="en-US" altLang="zh-CN" dirty="0"/>
              <a:t>3bit</a:t>
            </a:r>
            <a:r>
              <a:rPr lang="zh-CN" altLang="en-US" dirty="0"/>
              <a:t>指低延时、高吞吐量、高可靠性（置</a:t>
            </a:r>
            <a:r>
              <a:rPr lang="en-US" altLang="zh-CN" dirty="0"/>
              <a:t>1</a:t>
            </a:r>
            <a:r>
              <a:rPr lang="zh-CN" altLang="en-US" dirty="0"/>
              <a:t>），最后</a:t>
            </a:r>
            <a:r>
              <a:rPr lang="en-US" altLang="zh-CN" dirty="0"/>
              <a:t>2bit</a:t>
            </a:r>
            <a:r>
              <a:rPr lang="zh-CN" altLang="en-US" dirty="0"/>
              <a:t>未使用。</a:t>
            </a:r>
            <a:endParaRPr lang="en-US" altLang="zh-CN" dirty="0"/>
          </a:p>
          <a:p>
            <a:pPr lvl="0"/>
            <a:r>
              <a:rPr lang="zh-CN" altLang="en-US" dirty="0"/>
              <a:t>总长度：首部</a:t>
            </a:r>
            <a:r>
              <a:rPr lang="en-US" altLang="zh-CN" dirty="0"/>
              <a:t>+</a:t>
            </a:r>
            <a:r>
              <a:rPr lang="zh-CN" altLang="en-US" dirty="0"/>
              <a:t>数据长度。</a:t>
            </a: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latin typeface="Arial" panose="020B0604020202020204" pitchFamily="34" charset="0"/>
              </a:rPr>
            </a:fld>
            <a:endParaRPr lang="en-US" altLang="zh-CN" sz="1200" b="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2560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en-US" altLang="zh-CN" dirty="0"/>
              <a:t>0-23</a:t>
            </a:r>
            <a:r>
              <a:rPr lang="zh-CN" altLang="en-US" dirty="0"/>
              <a:t>位叫做组织唯一标志符</a:t>
            </a:r>
            <a:r>
              <a:rPr lang="en-US" altLang="zh-CN" dirty="0"/>
              <a:t>(organizationally unique</a:t>
            </a:r>
            <a:r>
              <a:rPr lang="zh-CN" altLang="en-US" dirty="0"/>
              <a:t>，是识别</a:t>
            </a:r>
            <a:r>
              <a:rPr lang="en-US" altLang="zh-CN" dirty="0"/>
              <a:t>LAN</a:t>
            </a:r>
            <a:r>
              <a:rPr lang="zh-CN" altLang="en-US" dirty="0"/>
              <a:t>（局域网）节点的标识 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数据包在这些节点之间的移动都是由</a:t>
            </a:r>
            <a:r>
              <a:rPr lang="en-US" altLang="zh-CN" dirty="0"/>
              <a:t>ARP(Address Resolution Protocol</a:t>
            </a:r>
            <a:r>
              <a:rPr lang="zh-CN" altLang="en-US" dirty="0"/>
              <a:t>：</a:t>
            </a:r>
            <a:r>
              <a:rPr lang="zh-CN" altLang="en-US" dirty="0">
                <a:hlinkClick r:id="rId3"/>
              </a:rPr>
              <a:t>地址解析协议</a:t>
            </a:r>
            <a:r>
              <a:rPr lang="en-US" altLang="zh-CN" dirty="0"/>
              <a:t>)</a:t>
            </a:r>
            <a:r>
              <a:rPr lang="zh-CN" altLang="en-US" dirty="0"/>
              <a:t>负责将</a:t>
            </a:r>
            <a:r>
              <a:rPr lang="en-US" altLang="zh-CN" dirty="0"/>
              <a:t>IP</a:t>
            </a:r>
            <a:r>
              <a:rPr lang="zh-CN" altLang="en-US" dirty="0"/>
              <a:t>地址映射到</a:t>
            </a:r>
            <a:r>
              <a:rPr lang="en-US" altLang="zh-CN" dirty="0"/>
              <a:t>MAC</a:t>
            </a:r>
            <a:r>
              <a:rPr lang="zh-CN" altLang="en-US" dirty="0"/>
              <a:t>地址上来完成的。 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latin typeface="Arial" panose="020B0604020202020204" pitchFamily="34" charset="0"/>
              </a:rPr>
            </a:fld>
            <a:endParaRPr lang="en-US" altLang="zh-CN" sz="1200" b="0" dirty="0">
              <a:latin typeface="Arial" panose="020B0604020202020204" pitchFamily="34" charset="0"/>
            </a:endParaRPr>
          </a:p>
        </p:txBody>
      </p:sp>
      <p:sp>
        <p:nvSpPr>
          <p:cNvPr id="3379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6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en-US" altLang="zh-CN" dirty="0"/>
              <a:t>0-23</a:t>
            </a:r>
            <a:r>
              <a:rPr lang="zh-CN" altLang="en-US" dirty="0"/>
              <a:t>位叫做组织唯一标志符</a:t>
            </a:r>
            <a:r>
              <a:rPr lang="en-US" altLang="zh-CN" dirty="0"/>
              <a:t>(organizationally unique</a:t>
            </a:r>
            <a:r>
              <a:rPr lang="zh-CN" altLang="en-US" dirty="0"/>
              <a:t>，是识别</a:t>
            </a:r>
            <a:r>
              <a:rPr lang="en-US" altLang="zh-CN" dirty="0"/>
              <a:t>LAN</a:t>
            </a:r>
            <a:r>
              <a:rPr lang="zh-CN" altLang="en-US" dirty="0"/>
              <a:t>（局域网）节点的标识 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数据包在这些节点之间的移动都是由</a:t>
            </a:r>
            <a:r>
              <a:rPr lang="en-US" altLang="zh-CN" dirty="0"/>
              <a:t>ARP(Address Resolution Protocol</a:t>
            </a:r>
            <a:r>
              <a:rPr lang="zh-CN" altLang="en-US" dirty="0"/>
              <a:t>：</a:t>
            </a:r>
            <a:r>
              <a:rPr lang="zh-CN" altLang="en-US" dirty="0">
                <a:hlinkClick r:id="rId3"/>
              </a:rPr>
              <a:t>地址解析协议</a:t>
            </a:r>
            <a:r>
              <a:rPr lang="en-US" altLang="zh-CN" dirty="0"/>
              <a:t>)</a:t>
            </a:r>
            <a:r>
              <a:rPr lang="zh-CN" altLang="en-US" dirty="0"/>
              <a:t>负责将</a:t>
            </a:r>
            <a:r>
              <a:rPr lang="en-US" altLang="zh-CN" dirty="0"/>
              <a:t>IP</a:t>
            </a:r>
            <a:r>
              <a:rPr lang="zh-CN" altLang="en-US" dirty="0"/>
              <a:t>地址映射到</a:t>
            </a:r>
            <a:r>
              <a:rPr lang="en-US" altLang="zh-CN" dirty="0"/>
              <a:t>MAC</a:t>
            </a:r>
            <a:r>
              <a:rPr lang="zh-CN" altLang="en-US" dirty="0"/>
              <a:t>地址上来完成的。 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296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7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为了识别传输层之上不同的网络通信程序（进程），传输层引入了端口的概念。在一台主机上，要进行网络通信的进程，首先要向系统提出动态申请，由系统返回一个本地唯一端口号，进程再通过系统调用把自己和这个特定的端口联系起来</a:t>
            </a:r>
            <a:r>
              <a:rPr lang="en-US" altLang="zh-CN" dirty="0"/>
              <a:t>(</a:t>
            </a:r>
            <a:r>
              <a:rPr lang="zh-CN" altLang="en-US" dirty="0"/>
              <a:t>绑定</a:t>
            </a:r>
            <a:r>
              <a:rPr lang="en-US" altLang="zh-CN" dirty="0"/>
              <a:t>)</a:t>
            </a:r>
            <a:r>
              <a:rPr lang="zh-CN" altLang="en-US" dirty="0"/>
              <a:t>，这样每个要通信的进程都与一个端口号对应，传输层就可以使用其报文中的端口号，把收到的数据送到不同的应用程序。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3174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74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en-US" altLang="zh-CN" dirty="0"/>
              <a:t>FTP 21</a:t>
            </a:r>
            <a:r>
              <a:rPr lang="zh-CN" altLang="en-US" dirty="0"/>
              <a:t>；</a:t>
            </a:r>
            <a:r>
              <a:rPr lang="en-US" altLang="zh-CN" dirty="0"/>
              <a:t>Telnet 23</a:t>
            </a:r>
            <a:r>
              <a:rPr lang="zh-CN" altLang="en-US" dirty="0"/>
              <a:t>；</a:t>
            </a:r>
            <a:r>
              <a:rPr lang="en-US" altLang="zh-CN" dirty="0"/>
              <a:t>HTTP </a:t>
            </a:r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/>
          <p:nvPr/>
        </p:nvGrpSpPr>
        <p:grpSpPr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2056" name="Group 3"/>
            <p:cNvGrpSpPr/>
            <p:nvPr/>
          </p:nvGrpSpPr>
          <p:grpSpPr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2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057" name="Group 6"/>
            <p:cNvGrpSpPr/>
            <p:nvPr/>
          </p:nvGrpSpPr>
          <p:grpSpPr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2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746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4746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/>
          </a:p>
        </p:txBody>
      </p:sp>
      <p:sp>
        <p:nvSpPr>
          <p:cNvPr id="2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A8649B4-4831-4A63-B0DE-9D0C817C38F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3C9B-CAAF-4806-BFF9-200F5B0128E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51663" y="214313"/>
            <a:ext cx="1992312" cy="60944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71550" y="214313"/>
            <a:ext cx="5827713" cy="60944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3C9B-CAAF-4806-BFF9-200F5B0128E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12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71550" y="1628775"/>
            <a:ext cx="3810000" cy="46799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933950" y="1628775"/>
            <a:ext cx="3810000" cy="46799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3C9B-CAAF-4806-BFF9-200F5B0128E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3C9B-CAAF-4806-BFF9-200F5B0128E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3C9B-CAAF-4806-BFF9-200F5B0128E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71550" y="1628775"/>
            <a:ext cx="3810000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33950" y="1628775"/>
            <a:ext cx="3810000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3C9B-CAAF-4806-BFF9-200F5B0128E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3C9B-CAAF-4806-BFF9-200F5B0128E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3C9B-CAAF-4806-BFF9-200F5B0128E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3C9B-CAAF-4806-BFF9-200F5B0128E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3C9B-CAAF-4806-BFF9-200F5B0128E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3C9B-CAAF-4806-BFF9-200F5B0128E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900113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900113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322388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322388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2493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792163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684213" y="14128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Rectangle 9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1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4" name="Rectangle 10"/>
          <p:cNvSpPr>
            <a:spLocks noGrp="1"/>
          </p:cNvSpPr>
          <p:nvPr>
            <p:ph type="body" idx="1"/>
          </p:nvPr>
        </p:nvSpPr>
        <p:spPr>
          <a:xfrm>
            <a:off x="971550" y="1628775"/>
            <a:ext cx="7772400" cy="46799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4644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4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644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644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400" b="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3C9B-CAAF-4806-BFF9-200F5B0128E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>
            <p:ph type="ctrTitle"/>
          </p:nvPr>
        </p:nvSpPr>
        <p:spPr>
          <a:xfrm>
            <a:off x="971550" y="1341438"/>
            <a:ext cx="7772400" cy="1462087"/>
          </a:xfrm>
        </p:spPr>
        <p:txBody>
          <a:bodyPr vert="horz" wrap="square" lIns="91440" tIns="45720" rIns="91440" bIns="45720" anchor="b" anchorCtr="0"/>
          <a:lstStyle/>
          <a:p>
            <a:pPr eaLnBrk="1" hangingPunct="1">
              <a:buClrTx/>
              <a:buSzTx/>
              <a:buFontTx/>
            </a:pPr>
            <a:r>
              <a:rPr lang="zh-CN" altLang="en-US" dirty="0">
                <a:latin typeface="+mj-lt"/>
                <a:ea typeface="+mj-ea"/>
                <a:cs typeface="+mj-cs"/>
              </a:rPr>
              <a:t>网络编程技术</a:t>
            </a:r>
            <a:endParaRPr lang="zh-CN" alt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4099" name="Rectangle 3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  <a:buSzPct val="60000"/>
            </a:pPr>
            <a:r>
              <a:rPr lang="zh-CN" altLang="en-US" sz="28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成都信息工程大学</a:t>
            </a:r>
            <a:endParaRPr lang="en-US" altLang="zh-CN" sz="28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80000"/>
              </a:lnSpc>
              <a:buSzPct val="60000"/>
            </a:pPr>
            <a:r>
              <a:rPr lang="zh-CN" altLang="en-US" sz="28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网络空间安全学院</a:t>
            </a:r>
            <a:endParaRPr lang="en-US" altLang="zh-CN" sz="28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/>
              <a:t>数据进入协议栈时的封装</a:t>
            </a:r>
            <a:endParaRPr lang="zh-CN" altLang="en-US" dirty="0"/>
          </a:p>
        </p:txBody>
      </p:sp>
      <p:sp>
        <p:nvSpPr>
          <p:cNvPr id="18435" name="Rectangle 4"/>
          <p:cNvSpPr/>
          <p:nvPr/>
        </p:nvSpPr>
        <p:spPr>
          <a:xfrm>
            <a:off x="4284663" y="1700213"/>
            <a:ext cx="1655762" cy="360362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用户数据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8436" name="Rectangle 5"/>
          <p:cNvSpPr/>
          <p:nvPr/>
        </p:nvSpPr>
        <p:spPr>
          <a:xfrm>
            <a:off x="4284663" y="2492375"/>
            <a:ext cx="1655762" cy="360363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用户数据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8437" name="Rectangle 6"/>
          <p:cNvSpPr/>
          <p:nvPr/>
        </p:nvSpPr>
        <p:spPr>
          <a:xfrm>
            <a:off x="3419475" y="2493963"/>
            <a:ext cx="863600" cy="36036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App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头部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8438" name="Rectangle 7"/>
          <p:cNvSpPr/>
          <p:nvPr/>
        </p:nvSpPr>
        <p:spPr>
          <a:xfrm>
            <a:off x="3419475" y="3357563"/>
            <a:ext cx="2520950" cy="360362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用户数据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8439" name="Rectangle 8"/>
          <p:cNvSpPr/>
          <p:nvPr/>
        </p:nvSpPr>
        <p:spPr>
          <a:xfrm>
            <a:off x="2411413" y="3357563"/>
            <a:ext cx="1008062" cy="360362"/>
          </a:xfrm>
          <a:prstGeom prst="rect">
            <a:avLst/>
          </a:prstGeom>
          <a:solidFill>
            <a:srgbClr val="CC6600"/>
          </a:solidFill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TCP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头部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8440" name="Rectangle 9"/>
          <p:cNvSpPr/>
          <p:nvPr/>
        </p:nvSpPr>
        <p:spPr>
          <a:xfrm>
            <a:off x="3419475" y="4365625"/>
            <a:ext cx="2520950" cy="360363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用户数据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8441" name="Rectangle 10"/>
          <p:cNvSpPr/>
          <p:nvPr/>
        </p:nvSpPr>
        <p:spPr>
          <a:xfrm>
            <a:off x="2411413" y="4365625"/>
            <a:ext cx="1008062" cy="360363"/>
          </a:xfrm>
          <a:prstGeom prst="rect">
            <a:avLst/>
          </a:prstGeom>
          <a:solidFill>
            <a:srgbClr val="CC6600"/>
          </a:solidFill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TCP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头部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8442" name="Rectangle 11"/>
          <p:cNvSpPr/>
          <p:nvPr/>
        </p:nvSpPr>
        <p:spPr>
          <a:xfrm>
            <a:off x="1403350" y="4365625"/>
            <a:ext cx="1008063" cy="360363"/>
          </a:xfrm>
          <a:prstGeom prst="rect">
            <a:avLst/>
          </a:prstGeom>
          <a:solidFill>
            <a:srgbClr val="00FF00"/>
          </a:solidFill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IP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头部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8443" name="Rectangle 12"/>
          <p:cNvSpPr/>
          <p:nvPr/>
        </p:nvSpPr>
        <p:spPr>
          <a:xfrm>
            <a:off x="3419475" y="5373688"/>
            <a:ext cx="2520950" cy="360362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用户数据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8444" name="Rectangle 13"/>
          <p:cNvSpPr/>
          <p:nvPr/>
        </p:nvSpPr>
        <p:spPr>
          <a:xfrm>
            <a:off x="2411413" y="5373688"/>
            <a:ext cx="1008062" cy="360362"/>
          </a:xfrm>
          <a:prstGeom prst="rect">
            <a:avLst/>
          </a:prstGeom>
          <a:solidFill>
            <a:srgbClr val="CC6600"/>
          </a:solidFill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TCP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头部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8445" name="Rectangle 14"/>
          <p:cNvSpPr/>
          <p:nvPr/>
        </p:nvSpPr>
        <p:spPr>
          <a:xfrm>
            <a:off x="1403350" y="5373688"/>
            <a:ext cx="1008063" cy="360362"/>
          </a:xfrm>
          <a:prstGeom prst="rect">
            <a:avLst/>
          </a:prstGeom>
          <a:solidFill>
            <a:srgbClr val="00FF00"/>
          </a:solidFill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IP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头部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8446" name="Rectangle 15"/>
          <p:cNvSpPr/>
          <p:nvPr/>
        </p:nvSpPr>
        <p:spPr>
          <a:xfrm>
            <a:off x="395288" y="5373688"/>
            <a:ext cx="1008062" cy="360362"/>
          </a:xfrm>
          <a:prstGeom prst="rect">
            <a:avLst/>
          </a:prstGeom>
          <a:solidFill>
            <a:schemeClr val="hlink"/>
          </a:solidFill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以太网</a:t>
            </a:r>
            <a:endParaRPr lang="zh-CN" altLang="en-US" sz="16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marL="0" lvl="0" indent="0" algn="ctr"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头部</a:t>
            </a:r>
            <a:endParaRPr lang="zh-CN" altLang="en-US" sz="16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8447" name="Rectangle 16"/>
          <p:cNvSpPr/>
          <p:nvPr/>
        </p:nvSpPr>
        <p:spPr>
          <a:xfrm>
            <a:off x="5940425" y="5373688"/>
            <a:ext cx="1008063" cy="360362"/>
          </a:xfrm>
          <a:prstGeom prst="rect">
            <a:avLst/>
          </a:prstGeom>
          <a:solidFill>
            <a:schemeClr val="hlink"/>
          </a:solidFill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以太网</a:t>
            </a:r>
            <a:endParaRPr lang="zh-CN" altLang="en-US" sz="16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marL="0" lvl="0" indent="0" algn="ctr"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尾部</a:t>
            </a:r>
            <a:endParaRPr lang="zh-CN" altLang="en-US" sz="16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8448" name="Line 17"/>
          <p:cNvSpPr/>
          <p:nvPr/>
        </p:nvSpPr>
        <p:spPr>
          <a:xfrm>
            <a:off x="4284663" y="2060575"/>
            <a:ext cx="0" cy="433388"/>
          </a:xfrm>
          <a:prstGeom prst="line">
            <a:avLst/>
          </a:prstGeom>
          <a:ln w="12700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18449" name="Line 18"/>
          <p:cNvSpPr/>
          <p:nvPr/>
        </p:nvSpPr>
        <p:spPr>
          <a:xfrm>
            <a:off x="5940425" y="2060575"/>
            <a:ext cx="0" cy="433388"/>
          </a:xfrm>
          <a:prstGeom prst="line">
            <a:avLst/>
          </a:prstGeom>
          <a:ln w="12700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18450" name="Line 19"/>
          <p:cNvSpPr/>
          <p:nvPr/>
        </p:nvSpPr>
        <p:spPr>
          <a:xfrm>
            <a:off x="5940425" y="2852738"/>
            <a:ext cx="0" cy="504825"/>
          </a:xfrm>
          <a:prstGeom prst="line">
            <a:avLst/>
          </a:prstGeom>
          <a:ln w="12700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18451" name="Line 20"/>
          <p:cNvSpPr/>
          <p:nvPr/>
        </p:nvSpPr>
        <p:spPr>
          <a:xfrm>
            <a:off x="3419475" y="2852738"/>
            <a:ext cx="0" cy="504825"/>
          </a:xfrm>
          <a:prstGeom prst="line">
            <a:avLst/>
          </a:prstGeom>
          <a:ln w="12700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18452" name="Line 21"/>
          <p:cNvSpPr/>
          <p:nvPr/>
        </p:nvSpPr>
        <p:spPr>
          <a:xfrm>
            <a:off x="2411413" y="3717925"/>
            <a:ext cx="0" cy="647700"/>
          </a:xfrm>
          <a:prstGeom prst="line">
            <a:avLst/>
          </a:prstGeom>
          <a:ln w="12700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18453" name="Line 22"/>
          <p:cNvSpPr/>
          <p:nvPr/>
        </p:nvSpPr>
        <p:spPr>
          <a:xfrm>
            <a:off x="5940425" y="3717925"/>
            <a:ext cx="0" cy="647700"/>
          </a:xfrm>
          <a:prstGeom prst="line">
            <a:avLst/>
          </a:prstGeom>
          <a:ln w="12700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18454" name="Line 23"/>
          <p:cNvSpPr/>
          <p:nvPr/>
        </p:nvSpPr>
        <p:spPr>
          <a:xfrm>
            <a:off x="5940425" y="4725988"/>
            <a:ext cx="0" cy="647700"/>
          </a:xfrm>
          <a:prstGeom prst="line">
            <a:avLst/>
          </a:prstGeom>
          <a:ln w="12700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18455" name="Line 24"/>
          <p:cNvSpPr/>
          <p:nvPr/>
        </p:nvSpPr>
        <p:spPr>
          <a:xfrm>
            <a:off x="1403350" y="4725988"/>
            <a:ext cx="0" cy="647700"/>
          </a:xfrm>
          <a:prstGeom prst="line">
            <a:avLst/>
          </a:prstGeom>
          <a:ln w="12700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18456" name="Line 25"/>
          <p:cNvSpPr/>
          <p:nvPr/>
        </p:nvSpPr>
        <p:spPr>
          <a:xfrm>
            <a:off x="395288" y="5805488"/>
            <a:ext cx="0" cy="360362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57" name="Line 26"/>
          <p:cNvSpPr/>
          <p:nvPr/>
        </p:nvSpPr>
        <p:spPr>
          <a:xfrm>
            <a:off x="6948488" y="5805488"/>
            <a:ext cx="0" cy="360362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58" name="Line 27"/>
          <p:cNvSpPr/>
          <p:nvPr/>
        </p:nvSpPr>
        <p:spPr>
          <a:xfrm>
            <a:off x="1403350" y="6165850"/>
            <a:ext cx="0" cy="360363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59" name="Line 28"/>
          <p:cNvSpPr/>
          <p:nvPr/>
        </p:nvSpPr>
        <p:spPr>
          <a:xfrm>
            <a:off x="6011863" y="6165850"/>
            <a:ext cx="0" cy="360363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60" name="Line 29"/>
          <p:cNvSpPr/>
          <p:nvPr/>
        </p:nvSpPr>
        <p:spPr>
          <a:xfrm>
            <a:off x="4500563" y="6381750"/>
            <a:ext cx="1511300" cy="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8461" name="Line 30"/>
          <p:cNvSpPr/>
          <p:nvPr/>
        </p:nvSpPr>
        <p:spPr>
          <a:xfrm>
            <a:off x="1403350" y="6381750"/>
            <a:ext cx="1655763" cy="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18462" name="Line 31"/>
          <p:cNvSpPr/>
          <p:nvPr/>
        </p:nvSpPr>
        <p:spPr>
          <a:xfrm>
            <a:off x="395288" y="6021388"/>
            <a:ext cx="2663825" cy="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18463" name="Line 32"/>
          <p:cNvSpPr/>
          <p:nvPr/>
        </p:nvSpPr>
        <p:spPr>
          <a:xfrm>
            <a:off x="4284663" y="6021388"/>
            <a:ext cx="2663825" cy="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8464" name="Text Box 33"/>
          <p:cNvSpPr txBox="1"/>
          <p:nvPr/>
        </p:nvSpPr>
        <p:spPr>
          <a:xfrm>
            <a:off x="3111500" y="5837238"/>
            <a:ext cx="1098550" cy="366712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以太网帧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8465" name="Text Box 34"/>
          <p:cNvSpPr txBox="1"/>
          <p:nvPr/>
        </p:nvSpPr>
        <p:spPr>
          <a:xfrm>
            <a:off x="2987675" y="6230938"/>
            <a:ext cx="1536700" cy="366712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40~1500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字节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8466" name="Rectangle 35"/>
          <p:cNvSpPr/>
          <p:nvPr/>
        </p:nvSpPr>
        <p:spPr>
          <a:xfrm>
            <a:off x="7524750" y="1773238"/>
            <a:ext cx="1152525" cy="6477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FTP</a:t>
            </a:r>
            <a:endParaRPr lang="en-US" altLang="zh-CN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客户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467" name="Rectangle 36"/>
          <p:cNvSpPr/>
          <p:nvPr/>
        </p:nvSpPr>
        <p:spPr>
          <a:xfrm>
            <a:off x="7524750" y="2854325"/>
            <a:ext cx="1152525" cy="4318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TCP</a:t>
            </a:r>
            <a:endParaRPr lang="en-US" altLang="zh-CN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468" name="Rectangle 37"/>
          <p:cNvSpPr/>
          <p:nvPr/>
        </p:nvSpPr>
        <p:spPr>
          <a:xfrm>
            <a:off x="7524750" y="3789363"/>
            <a:ext cx="1152525" cy="4318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IP</a:t>
            </a:r>
            <a:endParaRPr lang="en-US" altLang="zh-CN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469" name="Rectangle 38"/>
          <p:cNvSpPr/>
          <p:nvPr/>
        </p:nvSpPr>
        <p:spPr>
          <a:xfrm>
            <a:off x="7524750" y="4725988"/>
            <a:ext cx="1152525" cy="6477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以太网驱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动程序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470" name="Line 39"/>
          <p:cNvSpPr/>
          <p:nvPr/>
        </p:nvSpPr>
        <p:spPr>
          <a:xfrm>
            <a:off x="8101013" y="2420938"/>
            <a:ext cx="0" cy="43180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8471" name="Line 40"/>
          <p:cNvSpPr/>
          <p:nvPr/>
        </p:nvSpPr>
        <p:spPr>
          <a:xfrm>
            <a:off x="8101013" y="3286125"/>
            <a:ext cx="0" cy="503238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8472" name="Line 41"/>
          <p:cNvSpPr/>
          <p:nvPr/>
        </p:nvSpPr>
        <p:spPr>
          <a:xfrm>
            <a:off x="8101013" y="4221163"/>
            <a:ext cx="0" cy="50482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8473" name="Line 42"/>
          <p:cNvSpPr/>
          <p:nvPr/>
        </p:nvSpPr>
        <p:spPr>
          <a:xfrm>
            <a:off x="7308850" y="5734050"/>
            <a:ext cx="1439863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74" name="Line 43"/>
          <p:cNvSpPr/>
          <p:nvPr/>
        </p:nvSpPr>
        <p:spPr>
          <a:xfrm>
            <a:off x="8101013" y="5373688"/>
            <a:ext cx="0" cy="360362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75" name="Text Box 44"/>
          <p:cNvSpPr txBox="1"/>
          <p:nvPr/>
        </p:nvSpPr>
        <p:spPr>
          <a:xfrm>
            <a:off x="6064250" y="3351213"/>
            <a:ext cx="825500" cy="366712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TCP</a:t>
            </a: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段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476" name="Text Box 45"/>
          <p:cNvSpPr txBox="1"/>
          <p:nvPr/>
        </p:nvSpPr>
        <p:spPr>
          <a:xfrm>
            <a:off x="6084888" y="4365625"/>
            <a:ext cx="833437" cy="366713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IP</a:t>
            </a: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分组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8477" name="Picture 2" descr="https://ss0.bdstatic.com/70cFuHSh_Q1YnxGkpoWK1HF6hhy/it/u=3493283688,1594050920&amp;fm=26&amp;gp=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463" y="1389063"/>
            <a:ext cx="2455862" cy="1962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/>
              <a:t>以太网数据帧分用过程</a:t>
            </a:r>
            <a:endParaRPr lang="zh-CN" altLang="en-US" dirty="0"/>
          </a:p>
        </p:txBody>
      </p:sp>
      <p:sp>
        <p:nvSpPr>
          <p:cNvPr id="20483" name="Rectangle 4"/>
          <p:cNvSpPr/>
          <p:nvPr/>
        </p:nvSpPr>
        <p:spPr>
          <a:xfrm>
            <a:off x="2619375" y="5624513"/>
            <a:ext cx="1008063" cy="57626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以太网帧</a:t>
            </a:r>
            <a:endParaRPr lang="zh-CN" altLang="en-US" sz="1800" dirty="0">
              <a:solidFill>
                <a:srgbClr val="000000"/>
              </a:solidFill>
              <a:latin typeface="Comic Sans MS" panose="030F0702030302020204" pitchFamily="66" charset="0"/>
              <a:ea typeface="华文新魏" panose="02010800040101010101" pitchFamily="2" charset="-122"/>
            </a:endParaRPr>
          </a:p>
        </p:txBody>
      </p:sp>
      <p:sp>
        <p:nvSpPr>
          <p:cNvPr id="20484" name="Rectangle 5"/>
          <p:cNvSpPr/>
          <p:nvPr/>
        </p:nvSpPr>
        <p:spPr>
          <a:xfrm>
            <a:off x="242888" y="4832350"/>
            <a:ext cx="1008062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ARP</a:t>
            </a:r>
            <a:endParaRPr lang="en-US" altLang="zh-CN" sz="1800" dirty="0">
              <a:solidFill>
                <a:srgbClr val="000000"/>
              </a:solidFill>
              <a:latin typeface="Comic Sans MS" panose="030F0702030302020204" pitchFamily="66" charset="0"/>
              <a:ea typeface="华文新魏" panose="02010800040101010101" pitchFamily="2" charset="-122"/>
            </a:endParaRPr>
          </a:p>
        </p:txBody>
      </p:sp>
      <p:sp>
        <p:nvSpPr>
          <p:cNvPr id="20485" name="Rectangle 6"/>
          <p:cNvSpPr/>
          <p:nvPr/>
        </p:nvSpPr>
        <p:spPr>
          <a:xfrm>
            <a:off x="4851400" y="4832350"/>
            <a:ext cx="1008063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RARP</a:t>
            </a:r>
            <a:endParaRPr lang="en-US" altLang="zh-CN" sz="1800" dirty="0">
              <a:solidFill>
                <a:srgbClr val="000000"/>
              </a:solidFill>
              <a:latin typeface="Comic Sans MS" panose="030F0702030302020204" pitchFamily="66" charset="0"/>
              <a:ea typeface="华文新魏" panose="02010800040101010101" pitchFamily="2" charset="-122"/>
            </a:endParaRPr>
          </a:p>
        </p:txBody>
      </p:sp>
      <p:sp>
        <p:nvSpPr>
          <p:cNvPr id="20486" name="Rectangle 7"/>
          <p:cNvSpPr/>
          <p:nvPr/>
        </p:nvSpPr>
        <p:spPr>
          <a:xfrm>
            <a:off x="2619375" y="4256088"/>
            <a:ext cx="1008063" cy="36036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IP</a:t>
            </a:r>
            <a:endParaRPr lang="en-US" altLang="zh-CN" sz="1800" dirty="0">
              <a:solidFill>
                <a:srgbClr val="000000"/>
              </a:solidFill>
              <a:latin typeface="Comic Sans MS" panose="030F0702030302020204" pitchFamily="66" charset="0"/>
              <a:ea typeface="华文新魏" panose="02010800040101010101" pitchFamily="2" charset="-122"/>
            </a:endParaRPr>
          </a:p>
        </p:txBody>
      </p:sp>
      <p:sp>
        <p:nvSpPr>
          <p:cNvPr id="20487" name="Rectangle 8"/>
          <p:cNvSpPr/>
          <p:nvPr/>
        </p:nvSpPr>
        <p:spPr>
          <a:xfrm>
            <a:off x="1215232" y="4256088"/>
            <a:ext cx="1008062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ICMP</a:t>
            </a:r>
            <a:endParaRPr lang="en-US" altLang="zh-CN" sz="1800" dirty="0">
              <a:solidFill>
                <a:srgbClr val="000000"/>
              </a:solidFill>
              <a:latin typeface="Comic Sans MS" panose="030F0702030302020204" pitchFamily="66" charset="0"/>
              <a:ea typeface="华文新魏" panose="02010800040101010101" pitchFamily="2" charset="-122"/>
            </a:endParaRPr>
          </a:p>
        </p:txBody>
      </p:sp>
      <p:sp>
        <p:nvSpPr>
          <p:cNvPr id="20488" name="Rectangle 9"/>
          <p:cNvSpPr/>
          <p:nvPr/>
        </p:nvSpPr>
        <p:spPr>
          <a:xfrm>
            <a:off x="4023519" y="4225925"/>
            <a:ext cx="1008062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IGMP</a:t>
            </a:r>
            <a:endParaRPr lang="en-US" altLang="zh-CN" sz="1800" dirty="0">
              <a:solidFill>
                <a:srgbClr val="000000"/>
              </a:solidFill>
              <a:latin typeface="Comic Sans MS" panose="030F0702030302020204" pitchFamily="66" charset="0"/>
              <a:ea typeface="华文新魏" panose="02010800040101010101" pitchFamily="2" charset="-122"/>
            </a:endParaRPr>
          </a:p>
        </p:txBody>
      </p:sp>
      <p:sp>
        <p:nvSpPr>
          <p:cNvPr id="20489" name="Rectangle 10"/>
          <p:cNvSpPr/>
          <p:nvPr/>
        </p:nvSpPr>
        <p:spPr>
          <a:xfrm>
            <a:off x="3051175" y="2743200"/>
            <a:ext cx="1008063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TCP</a:t>
            </a:r>
            <a:endParaRPr lang="en-US" altLang="zh-CN" sz="1800" dirty="0">
              <a:solidFill>
                <a:srgbClr val="000000"/>
              </a:solidFill>
              <a:latin typeface="Comic Sans MS" panose="030F0702030302020204" pitchFamily="66" charset="0"/>
              <a:ea typeface="华文新魏" panose="02010800040101010101" pitchFamily="2" charset="-122"/>
            </a:endParaRPr>
          </a:p>
        </p:txBody>
      </p:sp>
      <p:sp>
        <p:nvSpPr>
          <p:cNvPr id="20490" name="Rectangle 11"/>
          <p:cNvSpPr/>
          <p:nvPr/>
        </p:nvSpPr>
        <p:spPr>
          <a:xfrm>
            <a:off x="5499100" y="2743200"/>
            <a:ext cx="1008063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UDP</a:t>
            </a:r>
            <a:endParaRPr lang="en-US" altLang="zh-CN" sz="1800" dirty="0">
              <a:solidFill>
                <a:srgbClr val="000000"/>
              </a:solidFill>
              <a:latin typeface="Comic Sans MS" panose="030F0702030302020204" pitchFamily="66" charset="0"/>
              <a:ea typeface="华文新魏" panose="02010800040101010101" pitchFamily="2" charset="-122"/>
            </a:endParaRPr>
          </a:p>
        </p:txBody>
      </p:sp>
      <p:sp>
        <p:nvSpPr>
          <p:cNvPr id="20491" name="Rectangle 12"/>
          <p:cNvSpPr/>
          <p:nvPr/>
        </p:nvSpPr>
        <p:spPr>
          <a:xfrm>
            <a:off x="1179513" y="1592263"/>
            <a:ext cx="1008062" cy="36036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应用程序</a:t>
            </a:r>
            <a:endParaRPr lang="zh-CN" altLang="en-US" sz="1800" dirty="0">
              <a:solidFill>
                <a:srgbClr val="000000"/>
              </a:solidFill>
              <a:latin typeface="Comic Sans MS" panose="030F0702030302020204" pitchFamily="66" charset="0"/>
              <a:ea typeface="华文新魏" panose="02010800040101010101" pitchFamily="2" charset="-122"/>
            </a:endParaRPr>
          </a:p>
        </p:txBody>
      </p:sp>
      <p:sp>
        <p:nvSpPr>
          <p:cNvPr id="20492" name="Rectangle 13"/>
          <p:cNvSpPr/>
          <p:nvPr/>
        </p:nvSpPr>
        <p:spPr>
          <a:xfrm>
            <a:off x="2835275" y="1592263"/>
            <a:ext cx="1008063" cy="36036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应用程序</a:t>
            </a:r>
            <a:endParaRPr lang="zh-CN" altLang="en-US" sz="1800" dirty="0">
              <a:solidFill>
                <a:srgbClr val="000000"/>
              </a:solidFill>
              <a:latin typeface="Comic Sans MS" panose="030F0702030302020204" pitchFamily="66" charset="0"/>
              <a:ea typeface="华文新魏" panose="02010800040101010101" pitchFamily="2" charset="-122"/>
            </a:endParaRPr>
          </a:p>
        </p:txBody>
      </p:sp>
      <p:sp>
        <p:nvSpPr>
          <p:cNvPr id="20493" name="Rectangle 14"/>
          <p:cNvSpPr/>
          <p:nvPr/>
        </p:nvSpPr>
        <p:spPr>
          <a:xfrm>
            <a:off x="4419600" y="1592263"/>
            <a:ext cx="1008063" cy="36036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应用程序</a:t>
            </a:r>
            <a:endParaRPr lang="zh-CN" altLang="en-US" sz="1800" dirty="0">
              <a:solidFill>
                <a:srgbClr val="000000"/>
              </a:solidFill>
              <a:latin typeface="Comic Sans MS" panose="030F0702030302020204" pitchFamily="66" charset="0"/>
              <a:ea typeface="华文新魏" panose="02010800040101010101" pitchFamily="2" charset="-122"/>
            </a:endParaRPr>
          </a:p>
        </p:txBody>
      </p:sp>
      <p:sp>
        <p:nvSpPr>
          <p:cNvPr id="20494" name="Rectangle 15"/>
          <p:cNvSpPr/>
          <p:nvPr/>
        </p:nvSpPr>
        <p:spPr>
          <a:xfrm>
            <a:off x="6075363" y="1592263"/>
            <a:ext cx="1008062" cy="36036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应用程序</a:t>
            </a:r>
            <a:endParaRPr lang="zh-CN" altLang="en-US" sz="1800" dirty="0">
              <a:solidFill>
                <a:srgbClr val="000000"/>
              </a:solidFill>
              <a:latin typeface="Comic Sans MS" panose="030F0702030302020204" pitchFamily="66" charset="0"/>
              <a:ea typeface="华文新魏" panose="02010800040101010101" pitchFamily="2" charset="-122"/>
            </a:endParaRPr>
          </a:p>
        </p:txBody>
      </p:sp>
      <p:sp>
        <p:nvSpPr>
          <p:cNvPr id="20495" name="Line 16"/>
          <p:cNvSpPr/>
          <p:nvPr/>
        </p:nvSpPr>
        <p:spPr>
          <a:xfrm flipV="1">
            <a:off x="3124200" y="4616450"/>
            <a:ext cx="0" cy="1008063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0496" name="Line 17"/>
          <p:cNvSpPr/>
          <p:nvPr/>
        </p:nvSpPr>
        <p:spPr>
          <a:xfrm flipH="1" flipV="1">
            <a:off x="747713" y="5192713"/>
            <a:ext cx="2159000" cy="43180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0497" name="Line 18"/>
          <p:cNvSpPr/>
          <p:nvPr/>
        </p:nvSpPr>
        <p:spPr>
          <a:xfrm flipV="1">
            <a:off x="3411538" y="5192713"/>
            <a:ext cx="1944687" cy="43180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0499" name="Line 20"/>
          <p:cNvSpPr/>
          <p:nvPr/>
        </p:nvSpPr>
        <p:spPr>
          <a:xfrm flipH="1" flipV="1">
            <a:off x="2006599" y="4742656"/>
            <a:ext cx="1008059" cy="78025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0500" name="Line 21"/>
          <p:cNvSpPr/>
          <p:nvPr/>
        </p:nvSpPr>
        <p:spPr>
          <a:xfrm flipV="1">
            <a:off x="3124200" y="3103563"/>
            <a:ext cx="431800" cy="115252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0501" name="Line 22"/>
          <p:cNvSpPr/>
          <p:nvPr/>
        </p:nvSpPr>
        <p:spPr>
          <a:xfrm flipV="1">
            <a:off x="3482975" y="3103563"/>
            <a:ext cx="2592388" cy="115252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0502" name="Line 23"/>
          <p:cNvSpPr/>
          <p:nvPr/>
        </p:nvSpPr>
        <p:spPr>
          <a:xfrm flipH="1" flipV="1">
            <a:off x="1682750" y="1951038"/>
            <a:ext cx="1728788" cy="792162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0503" name="Line 24"/>
          <p:cNvSpPr/>
          <p:nvPr/>
        </p:nvSpPr>
        <p:spPr>
          <a:xfrm flipH="1" flipV="1">
            <a:off x="3411538" y="1951038"/>
            <a:ext cx="144462" cy="792162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0504" name="Line 25"/>
          <p:cNvSpPr/>
          <p:nvPr/>
        </p:nvSpPr>
        <p:spPr>
          <a:xfrm flipH="1" flipV="1">
            <a:off x="4851400" y="1951038"/>
            <a:ext cx="1152525" cy="792162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0505" name="Line 26"/>
          <p:cNvSpPr/>
          <p:nvPr/>
        </p:nvSpPr>
        <p:spPr>
          <a:xfrm flipV="1">
            <a:off x="6148388" y="1951038"/>
            <a:ext cx="431800" cy="792162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0506" name="Line 27"/>
          <p:cNvSpPr/>
          <p:nvPr/>
        </p:nvSpPr>
        <p:spPr>
          <a:xfrm flipV="1">
            <a:off x="3124200" y="6200775"/>
            <a:ext cx="0" cy="35877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0507" name="Text Box 28"/>
          <p:cNvSpPr txBox="1"/>
          <p:nvPr/>
        </p:nvSpPr>
        <p:spPr>
          <a:xfrm>
            <a:off x="3248025" y="6230938"/>
            <a:ext cx="1098550" cy="366712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进入的帧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0508" name="AutoShape 29"/>
          <p:cNvSpPr/>
          <p:nvPr/>
        </p:nvSpPr>
        <p:spPr>
          <a:xfrm>
            <a:off x="5932488" y="5192713"/>
            <a:ext cx="71437" cy="431800"/>
          </a:xfrm>
          <a:prstGeom prst="rightBrace">
            <a:avLst>
              <a:gd name="adj1" fmla="val 50370"/>
              <a:gd name="adj2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dirty="0"/>
          </a:p>
        </p:txBody>
      </p:sp>
      <p:sp>
        <p:nvSpPr>
          <p:cNvPr id="20509" name="Text Box 30"/>
          <p:cNvSpPr txBox="1"/>
          <p:nvPr/>
        </p:nvSpPr>
        <p:spPr>
          <a:xfrm>
            <a:off x="5932488" y="5119688"/>
            <a:ext cx="2012950" cy="64135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根据以太网首部中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的帧类型进行分用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0510" name="AutoShape 31"/>
          <p:cNvSpPr/>
          <p:nvPr/>
        </p:nvSpPr>
        <p:spPr>
          <a:xfrm>
            <a:off x="6507163" y="3103563"/>
            <a:ext cx="73025" cy="1081087"/>
          </a:xfrm>
          <a:prstGeom prst="rightBrace">
            <a:avLst>
              <a:gd name="adj1" fmla="val 123369"/>
              <a:gd name="adj2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dirty="0"/>
          </a:p>
        </p:txBody>
      </p:sp>
      <p:sp>
        <p:nvSpPr>
          <p:cNvPr id="20511" name="Text Box 32"/>
          <p:cNvSpPr txBox="1"/>
          <p:nvPr/>
        </p:nvSpPr>
        <p:spPr>
          <a:xfrm>
            <a:off x="6651625" y="3313113"/>
            <a:ext cx="2470150" cy="64135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根据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IP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首部中的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上层协议类型进行分发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0512" name="Text Box 33"/>
          <p:cNvSpPr txBox="1"/>
          <p:nvPr/>
        </p:nvSpPr>
        <p:spPr>
          <a:xfrm>
            <a:off x="7154863" y="1827213"/>
            <a:ext cx="1809750" cy="915987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根据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TCP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或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UDP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首部中的端口号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进行分用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0513" name="AutoShape 34"/>
          <p:cNvSpPr/>
          <p:nvPr/>
        </p:nvSpPr>
        <p:spPr>
          <a:xfrm>
            <a:off x="7154863" y="1951038"/>
            <a:ext cx="73025" cy="792162"/>
          </a:xfrm>
          <a:prstGeom prst="rightBrace">
            <a:avLst>
              <a:gd name="adj1" fmla="val 90398"/>
              <a:gd name="adj2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dirty="0"/>
          </a:p>
        </p:txBody>
      </p:sp>
      <p:sp>
        <p:nvSpPr>
          <p:cNvPr id="20514" name="Rectangle 35"/>
          <p:cNvSpPr/>
          <p:nvPr/>
        </p:nvSpPr>
        <p:spPr>
          <a:xfrm>
            <a:off x="179388" y="5876925"/>
            <a:ext cx="1152525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以太网帧头</a:t>
            </a:r>
            <a:endParaRPr lang="zh-CN" altLang="en-US" sz="1800" dirty="0">
              <a:solidFill>
                <a:srgbClr val="000000"/>
              </a:solidFill>
              <a:latin typeface="Comic Sans MS" panose="030F0702030302020204" pitchFamily="66" charset="0"/>
              <a:ea typeface="华文新魏" panose="02010800040101010101" pitchFamily="2" charset="-122"/>
            </a:endParaRPr>
          </a:p>
        </p:txBody>
      </p:sp>
      <p:sp>
        <p:nvSpPr>
          <p:cNvPr id="20515" name="Rectangle 36"/>
          <p:cNvSpPr/>
          <p:nvPr/>
        </p:nvSpPr>
        <p:spPr>
          <a:xfrm>
            <a:off x="1331913" y="5876925"/>
            <a:ext cx="1152525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IP</a:t>
            </a:r>
            <a:r>
              <a:rPr lang="zh-CN" altLang="en-US" sz="1800">
                <a:solidFill>
                  <a:srgbClr val="000000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报头</a:t>
            </a:r>
            <a:endParaRPr lang="zh-CN" altLang="en-US" sz="1800" dirty="0">
              <a:solidFill>
                <a:srgbClr val="000000"/>
              </a:solidFill>
              <a:latin typeface="Comic Sans MS" panose="030F0702030302020204" pitchFamily="66" charset="0"/>
              <a:ea typeface="华文新魏" panose="02010800040101010101" pitchFamily="2" charset="-122"/>
            </a:endParaRPr>
          </a:p>
        </p:txBody>
      </p:sp>
      <p:sp>
        <p:nvSpPr>
          <p:cNvPr id="2" name="Line 20"/>
          <p:cNvSpPr/>
          <p:nvPr/>
        </p:nvSpPr>
        <p:spPr>
          <a:xfrm flipV="1">
            <a:off x="3411538" y="4687887"/>
            <a:ext cx="839785" cy="83502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/>
              <a:t>以太网数据帧分用过程</a:t>
            </a:r>
            <a:endParaRPr lang="zh-CN" altLang="en-US" dirty="0"/>
          </a:p>
        </p:txBody>
      </p:sp>
      <p:pic>
        <p:nvPicPr>
          <p:cNvPr id="21507" name="内容占位符 15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827088" y="1778000"/>
            <a:ext cx="7916862" cy="4819650"/>
          </a:xfrm>
        </p:spPr>
      </p:pic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/>
              <a:t>以太网数据帧分用过程</a:t>
            </a:r>
            <a:endParaRPr lang="zh-CN" altLang="en-US" dirty="0"/>
          </a:p>
        </p:txBody>
      </p:sp>
      <p:pic>
        <p:nvPicPr>
          <p:cNvPr id="22531" name="内容占位符 2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674813" y="1628775"/>
            <a:ext cx="6365875" cy="4679950"/>
          </a:xfrm>
        </p:spPr>
      </p:pic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/>
              <a:t>以太网数据帧分用过程</a:t>
            </a:r>
            <a:endParaRPr lang="zh-CN" altLang="en-US" dirty="0"/>
          </a:p>
        </p:txBody>
      </p:sp>
      <p:pic>
        <p:nvPicPr>
          <p:cNvPr id="23555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827088" y="1700213"/>
            <a:ext cx="7916862" cy="4897437"/>
          </a:xfrm>
        </p:spPr>
      </p:pic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/>
              <a:t>以太网数据帧分用过程</a:t>
            </a:r>
            <a:endParaRPr lang="zh-CN" altLang="en-US" dirty="0"/>
          </a:p>
        </p:txBody>
      </p:sp>
      <p:pic>
        <p:nvPicPr>
          <p:cNvPr id="24579" name="内容占位符 2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55650" y="1989138"/>
            <a:ext cx="7200900" cy="4170362"/>
          </a:xfrm>
        </p:spPr>
      </p:pic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IP</a:t>
            </a:r>
            <a:r>
              <a:rPr lang="zh-CN" altLang="en-US" dirty="0"/>
              <a:t>数据报格式</a:t>
            </a:r>
            <a:endParaRPr lang="zh-CN" altLang="en-US" dirty="0"/>
          </a:p>
        </p:txBody>
      </p:sp>
      <p:sp>
        <p:nvSpPr>
          <p:cNvPr id="22531" name="Rectangle 5"/>
          <p:cNvSpPr/>
          <p:nvPr/>
        </p:nvSpPr>
        <p:spPr>
          <a:xfrm>
            <a:off x="4572000" y="2751138"/>
            <a:ext cx="3527425" cy="36036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</a:t>
            </a: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段偏移量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532" name="Rectangle 6"/>
          <p:cNvSpPr/>
          <p:nvPr/>
        </p:nvSpPr>
        <p:spPr>
          <a:xfrm>
            <a:off x="1042988" y="3471863"/>
            <a:ext cx="7058025" cy="36036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源站</a:t>
            </a:r>
            <a:r>
              <a:rPr lang="en-US" altLang="zh-CN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IP</a:t>
            </a: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地址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533" name="Rectangle 7"/>
          <p:cNvSpPr/>
          <p:nvPr/>
        </p:nvSpPr>
        <p:spPr>
          <a:xfrm>
            <a:off x="1042988" y="3832225"/>
            <a:ext cx="7058025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目的站</a:t>
            </a:r>
            <a:r>
              <a:rPr lang="en-US" altLang="zh-CN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IP</a:t>
            </a: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地址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534" name="Rectangle 8"/>
          <p:cNvSpPr/>
          <p:nvPr/>
        </p:nvSpPr>
        <p:spPr>
          <a:xfrm>
            <a:off x="2843213" y="2390775"/>
            <a:ext cx="1730375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服务类型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535" name="Rectangle 9"/>
          <p:cNvSpPr/>
          <p:nvPr/>
        </p:nvSpPr>
        <p:spPr>
          <a:xfrm>
            <a:off x="4572000" y="2390775"/>
            <a:ext cx="3527425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总长度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536" name="Rectangle 10"/>
          <p:cNvSpPr/>
          <p:nvPr/>
        </p:nvSpPr>
        <p:spPr>
          <a:xfrm>
            <a:off x="1042988" y="2751138"/>
            <a:ext cx="3529012" cy="36036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标识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537" name="Rectangle 11"/>
          <p:cNvSpPr/>
          <p:nvPr/>
        </p:nvSpPr>
        <p:spPr>
          <a:xfrm>
            <a:off x="4572000" y="2751138"/>
            <a:ext cx="1223963" cy="36036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标志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538" name="Rectangle 12"/>
          <p:cNvSpPr/>
          <p:nvPr/>
        </p:nvSpPr>
        <p:spPr>
          <a:xfrm>
            <a:off x="1042988" y="3111500"/>
            <a:ext cx="1801812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寿命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539" name="Rectangle 13"/>
          <p:cNvSpPr/>
          <p:nvPr/>
        </p:nvSpPr>
        <p:spPr>
          <a:xfrm>
            <a:off x="4572000" y="3111500"/>
            <a:ext cx="3527425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首部校验和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540" name="Rectangle 14"/>
          <p:cNvSpPr/>
          <p:nvPr/>
        </p:nvSpPr>
        <p:spPr>
          <a:xfrm>
            <a:off x="1042988" y="4191000"/>
            <a:ext cx="5834062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选项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541" name="Rectangle 15"/>
          <p:cNvSpPr/>
          <p:nvPr/>
        </p:nvSpPr>
        <p:spPr>
          <a:xfrm>
            <a:off x="6877050" y="4191000"/>
            <a:ext cx="1223963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填充字节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542" name="Rectangle 16"/>
          <p:cNvSpPr/>
          <p:nvPr/>
        </p:nvSpPr>
        <p:spPr>
          <a:xfrm>
            <a:off x="1042988" y="4551363"/>
            <a:ext cx="7058025" cy="36036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543" name="Text Box 17"/>
          <p:cNvSpPr txBox="1"/>
          <p:nvPr/>
        </p:nvSpPr>
        <p:spPr>
          <a:xfrm>
            <a:off x="971550" y="2030413"/>
            <a:ext cx="319088" cy="366712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0</a:t>
            </a:r>
            <a:endParaRPr lang="en-US" altLang="zh-CN" sz="1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544" name="Text Box 18"/>
          <p:cNvSpPr txBox="1"/>
          <p:nvPr/>
        </p:nvSpPr>
        <p:spPr>
          <a:xfrm>
            <a:off x="4356100" y="2062163"/>
            <a:ext cx="404813" cy="366712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15</a:t>
            </a:r>
            <a:endParaRPr lang="en-US" altLang="zh-CN" sz="1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545" name="Text Box 19"/>
          <p:cNvSpPr txBox="1"/>
          <p:nvPr/>
        </p:nvSpPr>
        <p:spPr>
          <a:xfrm>
            <a:off x="7935913" y="1989138"/>
            <a:ext cx="404812" cy="366712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31</a:t>
            </a:r>
            <a:endParaRPr lang="en-US" altLang="zh-CN" sz="1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546" name="Text Box 20"/>
          <p:cNvSpPr txBox="1"/>
          <p:nvPr/>
        </p:nvSpPr>
        <p:spPr>
          <a:xfrm>
            <a:off x="2771775" y="2030413"/>
            <a:ext cx="314325" cy="366712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7</a:t>
            </a:r>
            <a:endParaRPr lang="en-US" altLang="zh-CN" sz="1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547" name="Rectangle 29"/>
          <p:cNvSpPr/>
          <p:nvPr/>
        </p:nvSpPr>
        <p:spPr>
          <a:xfrm>
            <a:off x="3276600" y="3105150"/>
            <a:ext cx="10985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上层协议</a:t>
            </a:r>
            <a:endParaRPr lang="zh-CN" altLang="en-US" sz="1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548" name="Rectangle 30"/>
          <p:cNvSpPr/>
          <p:nvPr/>
        </p:nvSpPr>
        <p:spPr>
          <a:xfrm>
            <a:off x="1042988" y="2390775"/>
            <a:ext cx="936625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版本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549" name="Rectangle 31"/>
          <p:cNvSpPr/>
          <p:nvPr/>
        </p:nvSpPr>
        <p:spPr>
          <a:xfrm>
            <a:off x="1978025" y="2390775"/>
            <a:ext cx="865188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首部长度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7588" y="4581525"/>
            <a:ext cx="7170737" cy="23034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IP</a:t>
            </a:r>
            <a:r>
              <a:rPr lang="zh-CN" altLang="en-US" dirty="0"/>
              <a:t>数据报格式</a:t>
            </a:r>
            <a:endParaRPr lang="zh-CN" altLang="en-US" dirty="0"/>
          </a:p>
        </p:txBody>
      </p:sp>
      <p:pic>
        <p:nvPicPr>
          <p:cNvPr id="2765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8" y="2060575"/>
            <a:ext cx="9021762" cy="576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911225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网络中的几类地址</a:t>
            </a: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7155" name="Rectangle 3"/>
          <p:cNvSpPr>
            <a:spLocks noGrp="1"/>
          </p:cNvSpPr>
          <p:nvPr>
            <p:ph type="body" sz="half" idx="1"/>
          </p:nvPr>
        </p:nvSpPr>
        <p:spPr>
          <a:xfrm>
            <a:off x="971550" y="1628775"/>
            <a:ext cx="4997450" cy="354647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dirty="0"/>
              <a:t>物理地址：即</a:t>
            </a:r>
            <a:r>
              <a:rPr lang="en-US" altLang="zh-CN" dirty="0"/>
              <a:t>MAC</a:t>
            </a:r>
            <a:r>
              <a:rPr lang="zh-CN" altLang="en-US" dirty="0"/>
              <a:t>地址</a:t>
            </a:r>
            <a:endParaRPr lang="zh-CN" altLang="en-US" dirty="0"/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dirty="0"/>
              <a:t>逻辑地址：即</a:t>
            </a:r>
            <a:r>
              <a:rPr lang="en-US" altLang="zh-CN" dirty="0"/>
              <a:t>IP</a:t>
            </a:r>
            <a:r>
              <a:rPr lang="zh-CN" altLang="en-US" dirty="0"/>
              <a:t>地址</a:t>
            </a:r>
            <a:endParaRPr lang="zh-CN" altLang="en-US" dirty="0"/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dirty="0"/>
              <a:t>端口地址：应用程序端口号</a:t>
            </a:r>
            <a:endParaRPr lang="zh-CN" altLang="en-US" dirty="0"/>
          </a:p>
        </p:txBody>
      </p:sp>
      <p:graphicFrame>
        <p:nvGraphicFramePr>
          <p:cNvPr id="23556" name="Object 4">
            <a:hlinkClick r:id="" action="ppaction://ole?verb=0"/>
          </p:cNvPr>
          <p:cNvGraphicFramePr>
            <a:graphicFrameLocks noGrp="1"/>
          </p:cNvGraphicFramePr>
          <p:nvPr>
            <p:ph type="clipArt" sz="half" idx="2"/>
          </p:nvPr>
        </p:nvGraphicFramePr>
        <p:xfrm>
          <a:off x="5815013" y="1412875"/>
          <a:ext cx="3328987" cy="475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3835400" imgH="5473700" progId="MS_ClipArt_Gallery">
                  <p:embed/>
                </p:oleObj>
              </mc:Choice>
              <mc:Fallback>
                <p:oleObj name="" r:id="rId1" imgW="3835400" imgH="5473700" progId="MS_ClipArt_Gallery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>
                      <a:xfrm>
                        <a:off x="5815013" y="1412875"/>
                        <a:ext cx="3328987" cy="475138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/>
              <a:t>物理地址</a:t>
            </a:r>
            <a:endParaRPr lang="zh-CN" altLang="en-US" dirty="0"/>
          </a:p>
        </p:txBody>
      </p:sp>
      <p:sp>
        <p:nvSpPr>
          <p:cNvPr id="24579" name="Rectangle 3"/>
          <p:cNvSpPr>
            <a:spLocks noGrp="1"/>
          </p:cNvSpPr>
          <p:nvPr>
            <p:ph idx="1"/>
          </p:nvPr>
        </p:nvSpPr>
        <p:spPr>
          <a:xfrm>
            <a:off x="971550" y="1628775"/>
            <a:ext cx="7772400" cy="3687763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dirty="0"/>
              <a:t>48</a:t>
            </a:r>
            <a:r>
              <a:rPr lang="zh-CN" altLang="en-US" dirty="0"/>
              <a:t>位：</a:t>
            </a:r>
            <a:r>
              <a:rPr lang="en-US" altLang="zh-CN" dirty="0"/>
              <a:t>24</a:t>
            </a:r>
            <a:r>
              <a:rPr lang="zh-CN" altLang="en-US" dirty="0"/>
              <a:t>位</a:t>
            </a:r>
            <a:r>
              <a:rPr lang="en-US" altLang="zh-CN" dirty="0"/>
              <a:t>OUI(</a:t>
            </a:r>
            <a:r>
              <a:rPr lang="zh-CN" altLang="en-US" dirty="0"/>
              <a:t>组织唯一标志符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24</a:t>
            </a:r>
            <a:r>
              <a:rPr lang="zh-CN" altLang="en-US" dirty="0"/>
              <a:t>位由厂商分配</a:t>
            </a:r>
            <a:endParaRPr lang="zh-CN" altLang="en-US" dirty="0"/>
          </a:p>
          <a:p>
            <a:pPr eaLnBrk="1" hangingPunct="1"/>
            <a:r>
              <a:rPr lang="zh-CN" altLang="en-US" dirty="0"/>
              <a:t>平面地址，无结构</a:t>
            </a:r>
            <a:endParaRPr lang="zh-CN" altLang="en-US" dirty="0"/>
          </a:p>
          <a:p>
            <a:pPr eaLnBrk="1" hangingPunct="1"/>
            <a:r>
              <a:rPr lang="zh-CN" altLang="en-US" dirty="0"/>
              <a:t>全球唯一</a:t>
            </a:r>
            <a:endParaRPr lang="zh-CN" altLang="en-US" dirty="0"/>
          </a:p>
          <a:p>
            <a:pPr eaLnBrk="1" hangingPunct="1"/>
            <a:r>
              <a:rPr lang="zh-CN" altLang="en-US" dirty="0"/>
              <a:t>局部范围寻址</a:t>
            </a:r>
            <a:endParaRPr lang="zh-CN" altLang="en-US" dirty="0"/>
          </a:p>
          <a:p>
            <a:pPr eaLnBrk="1" hangingPunct="1"/>
            <a:r>
              <a:rPr lang="zh-CN" altLang="en-US" dirty="0"/>
              <a:t>存在于数据链路层</a:t>
            </a:r>
            <a:endParaRPr lang="zh-CN" altLang="en-US" dirty="0"/>
          </a:p>
        </p:txBody>
      </p:sp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/>
              <a:t>教学内容</a:t>
            </a:r>
            <a:endParaRPr lang="zh-CN" altLang="en-US" dirty="0"/>
          </a:p>
        </p:txBody>
      </p:sp>
      <p:sp>
        <p:nvSpPr>
          <p:cNvPr id="5123" name="Rectangle 3"/>
          <p:cNvSpPr>
            <a:spLocks noGrp="1"/>
          </p:cNvSpPr>
          <p:nvPr>
            <p:ph idx="1"/>
          </p:nvPr>
        </p:nvSpPr>
        <p:spPr>
          <a:xfrm>
            <a:off x="1116013" y="1557338"/>
            <a:ext cx="7772400" cy="5183187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spcBef>
                <a:spcPct val="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Ø"/>
            </a:pPr>
            <a:r>
              <a:rPr lang="en-US" altLang="zh-CN" sz="2800" dirty="0"/>
              <a:t>OSI/RM</a:t>
            </a:r>
            <a:r>
              <a:rPr lang="zh-CN" altLang="en-US" sz="2800" dirty="0"/>
              <a:t>参考模型与</a:t>
            </a:r>
            <a:r>
              <a:rPr lang="en-US" altLang="zh-CN" sz="2800" dirty="0"/>
              <a:t>TCP/IP</a:t>
            </a:r>
            <a:r>
              <a:rPr lang="zh-CN" altLang="en-US" sz="2800" dirty="0"/>
              <a:t>参考模型的基本原理、对比</a:t>
            </a:r>
            <a:endParaRPr lang="zh-CN" altLang="en-US" sz="2800" dirty="0"/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800" dirty="0"/>
              <a:t>客户</a:t>
            </a:r>
            <a:r>
              <a:rPr lang="en-US" altLang="zh-CN" sz="2800" dirty="0"/>
              <a:t>/</a:t>
            </a:r>
            <a:r>
              <a:rPr lang="zh-CN" altLang="en-US" sz="2800" dirty="0"/>
              <a:t>服务器基本原理</a:t>
            </a:r>
            <a:endParaRPr lang="zh-CN" altLang="en-US" sz="2800" dirty="0"/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800" dirty="0"/>
              <a:t>套接字基础</a:t>
            </a:r>
            <a:endParaRPr lang="zh-CN" altLang="en-US" sz="2800" dirty="0"/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zh-CN" altLang="en-US" sz="2400" dirty="0"/>
              <a:t>基本套接字数据结构、系统调用函数</a:t>
            </a:r>
            <a:endParaRPr lang="zh-CN" altLang="en-US" sz="2400" dirty="0"/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zh-CN" sz="2400" dirty="0"/>
              <a:t>TCP </a:t>
            </a:r>
            <a:r>
              <a:rPr lang="zh-CN" altLang="en-US" sz="2400" dirty="0"/>
              <a:t>套接字编程</a:t>
            </a:r>
            <a:endParaRPr lang="zh-CN" altLang="en-US" sz="2400" dirty="0"/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zh-CN" sz="2400" dirty="0"/>
              <a:t>UDP</a:t>
            </a:r>
            <a:r>
              <a:rPr lang="zh-CN" altLang="en-US" sz="2400" dirty="0"/>
              <a:t>套接字编程</a:t>
            </a:r>
            <a:endParaRPr lang="zh-CN" altLang="en-US" sz="2400" dirty="0"/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800" dirty="0"/>
              <a:t>并发服务器编程技术</a:t>
            </a:r>
            <a:endParaRPr lang="zh-CN" altLang="en-US" sz="2800" dirty="0"/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zh-CN" altLang="en-US" sz="2400" dirty="0"/>
              <a:t>迭代服务器技术 </a:t>
            </a:r>
            <a:r>
              <a:rPr lang="en-US" altLang="zh-CN" sz="2400" dirty="0"/>
              <a:t>vs  </a:t>
            </a:r>
            <a:r>
              <a:rPr lang="zh-CN" altLang="en-US" sz="2400" dirty="0"/>
              <a:t>并发服务器技术</a:t>
            </a:r>
            <a:endParaRPr lang="zh-CN" altLang="en-US" sz="2400" dirty="0"/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zh-CN" altLang="en-US" sz="2400" dirty="0"/>
              <a:t>多进程服务器</a:t>
            </a:r>
            <a:endParaRPr lang="zh-CN" altLang="en-US" sz="2400" dirty="0"/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zh-CN" altLang="en-US" sz="2400" dirty="0"/>
              <a:t>多线程服务器</a:t>
            </a:r>
            <a:endParaRPr lang="zh-CN" altLang="en-US" sz="2400" dirty="0"/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/>
              <a:t>物理地址</a:t>
            </a:r>
            <a:endParaRPr lang="zh-CN" altLang="en-US" dirty="0"/>
          </a:p>
        </p:txBody>
      </p:sp>
      <p:sp>
        <p:nvSpPr>
          <p:cNvPr id="32771" name="Rectangle 3"/>
          <p:cNvSpPr>
            <a:spLocks noGrp="1"/>
          </p:cNvSpPr>
          <p:nvPr>
            <p:ph idx="1"/>
          </p:nvPr>
        </p:nvSpPr>
        <p:spPr>
          <a:xfrm>
            <a:off x="971550" y="1628775"/>
            <a:ext cx="7772400" cy="86360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dirty="0"/>
              <a:t>ipconfig/all</a:t>
            </a:r>
            <a:endParaRPr lang="zh-CN" altLang="en-US" dirty="0"/>
          </a:p>
        </p:txBody>
      </p:sp>
      <p:pic>
        <p:nvPicPr>
          <p:cNvPr id="3277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663" y="2349500"/>
            <a:ext cx="8469312" cy="4343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IP</a:t>
            </a:r>
            <a:r>
              <a:rPr lang="zh-CN" altLang="en-US" dirty="0"/>
              <a:t>地址</a:t>
            </a:r>
            <a:endParaRPr lang="zh-CN" altLang="en-US" dirty="0"/>
          </a:p>
        </p:txBody>
      </p:sp>
      <p:sp>
        <p:nvSpPr>
          <p:cNvPr id="26627" name="Rectangle 3"/>
          <p:cNvSpPr>
            <a:spLocks noGrp="1"/>
          </p:cNvSpPr>
          <p:nvPr>
            <p:ph idx="1"/>
          </p:nvPr>
        </p:nvSpPr>
        <p:spPr>
          <a:xfrm>
            <a:off x="304800" y="1412875"/>
            <a:ext cx="8540750" cy="252095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sz="2400" dirty="0"/>
              <a:t>IP</a:t>
            </a:r>
            <a:r>
              <a:rPr lang="zh-CN" altLang="en-US" sz="2400" dirty="0"/>
              <a:t>地址标识着网络一个主机的位置。每个</a:t>
            </a:r>
            <a:r>
              <a:rPr lang="en-US" altLang="zh-CN" sz="2400" dirty="0"/>
              <a:t>IP</a:t>
            </a:r>
            <a:r>
              <a:rPr lang="zh-CN" altLang="en-US" sz="2400" dirty="0"/>
              <a:t>地址都是由</a:t>
            </a:r>
            <a:r>
              <a:rPr lang="en-US" altLang="zh-CN" sz="2400" dirty="0"/>
              <a:t>32</a:t>
            </a:r>
            <a:r>
              <a:rPr lang="zh-CN" altLang="en-US" sz="2400" dirty="0"/>
              <a:t>位（或</a:t>
            </a:r>
            <a:r>
              <a:rPr lang="en-US" altLang="zh-CN" sz="2400" dirty="0"/>
              <a:t>128</a:t>
            </a:r>
            <a:r>
              <a:rPr lang="zh-CN" altLang="en-US" sz="2400" dirty="0"/>
              <a:t>位）组成，分成两部分：网络号、主机号。</a:t>
            </a:r>
            <a:endParaRPr lang="zh-CN" altLang="en-US" sz="2400" dirty="0"/>
          </a:p>
          <a:p>
            <a:pPr eaLnBrk="1" hangingPunct="1"/>
            <a:r>
              <a:rPr lang="zh-CN" altLang="en-US" sz="2400" dirty="0"/>
              <a:t>全球唯一，寻址容易</a:t>
            </a:r>
            <a:endParaRPr lang="zh-CN" altLang="en-US" sz="2400" dirty="0"/>
          </a:p>
          <a:p>
            <a:pPr eaLnBrk="1" hangingPunct="1"/>
            <a:r>
              <a:rPr lang="zh-CN" altLang="en-US" sz="2400" dirty="0"/>
              <a:t>两种表示形式：二进制（计算机内部）、点分十进制（便于记忆）</a:t>
            </a:r>
            <a:endParaRPr lang="zh-CN" altLang="en-US" sz="2400" dirty="0"/>
          </a:p>
          <a:p>
            <a:pPr eaLnBrk="1" hangingPunct="1"/>
            <a:endParaRPr lang="en-US" altLang="zh-CN" sz="2400" dirty="0"/>
          </a:p>
        </p:txBody>
      </p:sp>
      <p:pic>
        <p:nvPicPr>
          <p:cNvPr id="2662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088" y="3860800"/>
            <a:ext cx="7343775" cy="23574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IP</a:t>
            </a:r>
            <a:r>
              <a:rPr lang="zh-CN" altLang="en-US" dirty="0"/>
              <a:t>地址分类</a:t>
            </a:r>
            <a:endParaRPr lang="zh-CN" altLang="en-US" dirty="0"/>
          </a:p>
        </p:txBody>
      </p:sp>
      <p:sp>
        <p:nvSpPr>
          <p:cNvPr id="27651" name="Line 3"/>
          <p:cNvSpPr/>
          <p:nvPr/>
        </p:nvSpPr>
        <p:spPr>
          <a:xfrm>
            <a:off x="7812088" y="1689100"/>
            <a:ext cx="0" cy="4089400"/>
          </a:xfrm>
          <a:prstGeom prst="line">
            <a:avLst/>
          </a:prstGeom>
          <a:ln w="25400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27652" name="Line 4"/>
          <p:cNvSpPr/>
          <p:nvPr/>
        </p:nvSpPr>
        <p:spPr>
          <a:xfrm>
            <a:off x="496888" y="1689100"/>
            <a:ext cx="0" cy="4089400"/>
          </a:xfrm>
          <a:prstGeom prst="line">
            <a:avLst/>
          </a:prstGeom>
          <a:ln w="25400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27653" name="Line 5"/>
          <p:cNvSpPr/>
          <p:nvPr/>
        </p:nvSpPr>
        <p:spPr>
          <a:xfrm>
            <a:off x="2325688" y="1689100"/>
            <a:ext cx="0" cy="4089400"/>
          </a:xfrm>
          <a:prstGeom prst="line">
            <a:avLst/>
          </a:prstGeom>
          <a:ln w="25400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27654" name="Line 6"/>
          <p:cNvSpPr/>
          <p:nvPr/>
        </p:nvSpPr>
        <p:spPr>
          <a:xfrm>
            <a:off x="4154488" y="1689100"/>
            <a:ext cx="0" cy="4089400"/>
          </a:xfrm>
          <a:prstGeom prst="line">
            <a:avLst/>
          </a:prstGeom>
          <a:ln w="25400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27655" name="Line 7"/>
          <p:cNvSpPr/>
          <p:nvPr/>
        </p:nvSpPr>
        <p:spPr>
          <a:xfrm>
            <a:off x="5983288" y="1689100"/>
            <a:ext cx="0" cy="4089400"/>
          </a:xfrm>
          <a:prstGeom prst="line">
            <a:avLst/>
          </a:prstGeom>
          <a:ln w="25400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27656" name="Rectangle 8"/>
          <p:cNvSpPr/>
          <p:nvPr/>
        </p:nvSpPr>
        <p:spPr>
          <a:xfrm>
            <a:off x="509588" y="2060575"/>
            <a:ext cx="203200" cy="450850"/>
          </a:xfrm>
          <a:prstGeom prst="rect">
            <a:avLst/>
          </a:prstGeom>
          <a:solidFill>
            <a:srgbClr val="C0C0C0"/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0488" tIns="44450" rIns="90488" bIns="4445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Courier New" panose="02070309020205020404" pitchFamily="49" charset="0"/>
              </a:rPr>
              <a:t>0</a:t>
            </a:r>
            <a:endParaRPr lang="en-US" altLang="zh-CN" sz="2800" b="1" dirty="0">
              <a:latin typeface="Courier New" panose="02070309020205020404" pitchFamily="49" charset="0"/>
            </a:endParaRPr>
          </a:p>
        </p:txBody>
      </p:sp>
      <p:sp>
        <p:nvSpPr>
          <p:cNvPr id="27657" name="Rectangle 9"/>
          <p:cNvSpPr/>
          <p:nvPr/>
        </p:nvSpPr>
        <p:spPr>
          <a:xfrm>
            <a:off x="738188" y="2070100"/>
            <a:ext cx="1574800" cy="431800"/>
          </a:xfrm>
          <a:prstGeom prst="rect">
            <a:avLst/>
          </a:prstGeom>
          <a:solidFill>
            <a:srgbClr val="00FF00"/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rgbClr val="000000"/>
            </a:outerShdw>
          </a:effectLst>
        </p:spPr>
        <p:txBody>
          <a:bodyPr wrap="none" lIns="90488" tIns="44450" rIns="90488" bIns="4445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Courier New" panose="02070309020205020404" pitchFamily="49" charset="0"/>
              </a:rPr>
              <a:t>NetID</a:t>
            </a:r>
            <a:endParaRPr lang="en-US" altLang="zh-CN" sz="2800" dirty="0">
              <a:latin typeface="Courier New" panose="02070309020205020404" pitchFamily="49" charset="0"/>
            </a:endParaRPr>
          </a:p>
        </p:txBody>
      </p:sp>
      <p:sp>
        <p:nvSpPr>
          <p:cNvPr id="27658" name="Rectangle 10"/>
          <p:cNvSpPr/>
          <p:nvPr/>
        </p:nvSpPr>
        <p:spPr>
          <a:xfrm>
            <a:off x="509588" y="2965450"/>
            <a:ext cx="431800" cy="450850"/>
          </a:xfrm>
          <a:prstGeom prst="rect">
            <a:avLst/>
          </a:prstGeom>
          <a:solidFill>
            <a:srgbClr val="C0C0C0"/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0488" tIns="44450" rIns="90488" bIns="4445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Courier New" panose="02070309020205020404" pitchFamily="49" charset="0"/>
              </a:rPr>
              <a:t>10</a:t>
            </a:r>
            <a:endParaRPr lang="en-US" altLang="zh-CN" sz="2800" b="1" dirty="0">
              <a:latin typeface="Courier New" panose="02070309020205020404" pitchFamily="49" charset="0"/>
            </a:endParaRPr>
          </a:p>
        </p:txBody>
      </p:sp>
      <p:sp>
        <p:nvSpPr>
          <p:cNvPr id="27659" name="Rectangle 11"/>
          <p:cNvSpPr/>
          <p:nvPr/>
        </p:nvSpPr>
        <p:spPr>
          <a:xfrm>
            <a:off x="509588" y="3879850"/>
            <a:ext cx="660400" cy="450850"/>
          </a:xfrm>
          <a:prstGeom prst="rect">
            <a:avLst/>
          </a:prstGeom>
          <a:solidFill>
            <a:srgbClr val="C0C0C0"/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0488" tIns="44450" rIns="90488" bIns="4445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Courier New" panose="02070309020205020404" pitchFamily="49" charset="0"/>
              </a:rPr>
              <a:t>110</a:t>
            </a:r>
            <a:endParaRPr lang="en-US" altLang="zh-CN" sz="2800" b="1" dirty="0">
              <a:latin typeface="Courier New" panose="02070309020205020404" pitchFamily="49" charset="0"/>
            </a:endParaRPr>
          </a:p>
        </p:txBody>
      </p:sp>
      <p:sp>
        <p:nvSpPr>
          <p:cNvPr id="27660" name="Rectangle 12"/>
          <p:cNvSpPr/>
          <p:nvPr/>
        </p:nvSpPr>
        <p:spPr>
          <a:xfrm>
            <a:off x="1195388" y="3898900"/>
            <a:ext cx="4775200" cy="431800"/>
          </a:xfrm>
          <a:prstGeom prst="rect">
            <a:avLst/>
          </a:prstGeom>
          <a:solidFill>
            <a:srgbClr val="00FF00"/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rgbClr val="000000"/>
            </a:outerShdw>
          </a:effectLst>
        </p:spPr>
        <p:txBody>
          <a:bodyPr wrap="none" lIns="90488" tIns="44450" rIns="90488" bIns="4445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Courier New" panose="02070309020205020404" pitchFamily="49" charset="0"/>
              </a:rPr>
              <a:t>NetID</a:t>
            </a:r>
            <a:endParaRPr lang="en-US" altLang="zh-CN" sz="2800" dirty="0">
              <a:latin typeface="Courier New" panose="02070309020205020404" pitchFamily="49" charset="0"/>
            </a:endParaRPr>
          </a:p>
        </p:txBody>
      </p:sp>
      <p:sp>
        <p:nvSpPr>
          <p:cNvPr id="27661" name="Rectangle 13"/>
          <p:cNvSpPr/>
          <p:nvPr/>
        </p:nvSpPr>
        <p:spPr>
          <a:xfrm>
            <a:off x="509588" y="4794250"/>
            <a:ext cx="7289800" cy="450850"/>
          </a:xfrm>
          <a:prstGeom prst="rect">
            <a:avLst/>
          </a:prstGeom>
          <a:solidFill>
            <a:schemeClr val="tx2"/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rgbClr val="000000"/>
            </a:outerShdw>
          </a:effec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dirty="0"/>
          </a:p>
        </p:txBody>
      </p:sp>
      <p:sp>
        <p:nvSpPr>
          <p:cNvPr id="27662" name="Rectangle 14"/>
          <p:cNvSpPr/>
          <p:nvPr/>
        </p:nvSpPr>
        <p:spPr>
          <a:xfrm>
            <a:off x="509588" y="4794250"/>
            <a:ext cx="889000" cy="450850"/>
          </a:xfrm>
          <a:prstGeom prst="rect">
            <a:avLst/>
          </a:prstGeom>
          <a:solidFill>
            <a:srgbClr val="C0C0C0"/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0488" tIns="44450" rIns="90488" bIns="4445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Courier New" panose="02070309020205020404" pitchFamily="49" charset="0"/>
              </a:rPr>
              <a:t>1110</a:t>
            </a:r>
            <a:endParaRPr lang="en-US" altLang="zh-CN" sz="2800" dirty="0">
              <a:latin typeface="Courier New" panose="02070309020205020404" pitchFamily="49" charset="0"/>
            </a:endParaRPr>
          </a:p>
        </p:txBody>
      </p:sp>
      <p:sp>
        <p:nvSpPr>
          <p:cNvPr id="27663" name="Rectangle 15"/>
          <p:cNvSpPr/>
          <p:nvPr/>
        </p:nvSpPr>
        <p:spPr>
          <a:xfrm>
            <a:off x="1423988" y="4813300"/>
            <a:ext cx="6375400" cy="431800"/>
          </a:xfrm>
          <a:prstGeom prst="rect">
            <a:avLst/>
          </a:prstGeom>
          <a:solidFill>
            <a:schemeClr val="hlink"/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0488" tIns="44450" rIns="90488" bIns="4445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Courier New" panose="02070309020205020404" pitchFamily="49" charset="0"/>
              </a:rPr>
              <a:t>Multicast Address</a:t>
            </a:r>
            <a:endParaRPr lang="en-US" altLang="zh-CN" sz="2800" dirty="0">
              <a:latin typeface="Courier New" panose="02070309020205020404" pitchFamily="49" charset="0"/>
            </a:endParaRPr>
          </a:p>
        </p:txBody>
      </p:sp>
      <p:sp>
        <p:nvSpPr>
          <p:cNvPr id="27664" name="Rectangle 16"/>
          <p:cNvSpPr/>
          <p:nvPr/>
        </p:nvSpPr>
        <p:spPr>
          <a:xfrm>
            <a:off x="2339975" y="2060575"/>
            <a:ext cx="5461000" cy="450850"/>
          </a:xfrm>
          <a:prstGeom prst="rect">
            <a:avLst/>
          </a:prstGeom>
          <a:solidFill>
            <a:schemeClr val="tx2"/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rgbClr val="000000"/>
            </a:outerShdw>
          </a:effectLst>
        </p:spPr>
        <p:txBody>
          <a:bodyPr wrap="none" lIns="90488" tIns="44450" rIns="90488" bIns="4445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Courier New" panose="02070309020205020404" pitchFamily="49" charset="0"/>
              </a:rPr>
              <a:t>HostID</a:t>
            </a:r>
            <a:endParaRPr lang="en-US" altLang="zh-CN" sz="2800" dirty="0">
              <a:latin typeface="Courier New" panose="02070309020205020404" pitchFamily="49" charset="0"/>
            </a:endParaRPr>
          </a:p>
        </p:txBody>
      </p:sp>
      <p:sp>
        <p:nvSpPr>
          <p:cNvPr id="27665" name="Rectangle 17"/>
          <p:cNvSpPr/>
          <p:nvPr/>
        </p:nvSpPr>
        <p:spPr>
          <a:xfrm>
            <a:off x="966788" y="2965450"/>
            <a:ext cx="3175000" cy="450850"/>
          </a:xfrm>
          <a:prstGeom prst="rect">
            <a:avLst/>
          </a:prstGeom>
          <a:solidFill>
            <a:srgbClr val="00FF00"/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rgbClr val="000000"/>
            </a:outerShdw>
          </a:effectLst>
        </p:spPr>
        <p:txBody>
          <a:bodyPr wrap="none" lIns="90488" tIns="44450" rIns="90488" bIns="4445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Courier New" panose="02070309020205020404" pitchFamily="49" charset="0"/>
              </a:rPr>
              <a:t>NetID</a:t>
            </a:r>
            <a:endParaRPr lang="en-US" altLang="zh-CN" sz="2800" dirty="0">
              <a:latin typeface="Courier New" panose="02070309020205020404" pitchFamily="49" charset="0"/>
            </a:endParaRPr>
          </a:p>
        </p:txBody>
      </p:sp>
      <p:sp>
        <p:nvSpPr>
          <p:cNvPr id="27666" name="Rectangle 18"/>
          <p:cNvSpPr/>
          <p:nvPr/>
        </p:nvSpPr>
        <p:spPr>
          <a:xfrm>
            <a:off x="4167188" y="2965450"/>
            <a:ext cx="3632200" cy="450850"/>
          </a:xfrm>
          <a:prstGeom prst="rect">
            <a:avLst/>
          </a:prstGeom>
          <a:solidFill>
            <a:schemeClr val="tx2"/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rgbClr val="000000"/>
            </a:outerShdw>
          </a:effectLst>
        </p:spPr>
        <p:txBody>
          <a:bodyPr wrap="none" lIns="90488" tIns="44450" rIns="90488" bIns="4445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Courier New" panose="02070309020205020404" pitchFamily="49" charset="0"/>
              </a:rPr>
              <a:t>HostID</a:t>
            </a:r>
            <a:endParaRPr lang="en-US" altLang="zh-CN" sz="2800" b="1" dirty="0">
              <a:latin typeface="Courier New" panose="02070309020205020404" pitchFamily="49" charset="0"/>
            </a:endParaRPr>
          </a:p>
        </p:txBody>
      </p:sp>
      <p:sp>
        <p:nvSpPr>
          <p:cNvPr id="27667" name="Rectangle 19"/>
          <p:cNvSpPr/>
          <p:nvPr/>
        </p:nvSpPr>
        <p:spPr>
          <a:xfrm>
            <a:off x="5995988" y="3879850"/>
            <a:ext cx="1803400" cy="450850"/>
          </a:xfrm>
          <a:prstGeom prst="rect">
            <a:avLst/>
          </a:prstGeom>
          <a:solidFill>
            <a:schemeClr val="tx2"/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rgbClr val="000000"/>
            </a:outerShdw>
          </a:effectLst>
        </p:spPr>
        <p:txBody>
          <a:bodyPr wrap="none" lIns="90488" tIns="44450" rIns="90488" bIns="4445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Courier New" panose="02070309020205020404" pitchFamily="49" charset="0"/>
              </a:rPr>
              <a:t>HostID</a:t>
            </a:r>
            <a:endParaRPr lang="en-US" altLang="zh-CN" sz="2800" b="1" dirty="0">
              <a:latin typeface="Courier New" panose="02070309020205020404" pitchFamily="49" charset="0"/>
            </a:endParaRPr>
          </a:p>
        </p:txBody>
      </p:sp>
      <p:sp>
        <p:nvSpPr>
          <p:cNvPr id="180244" name="Rectangle 20"/>
          <p:cNvSpPr>
            <a:spLocks noChangeArrowheads="1"/>
          </p:cNvSpPr>
          <p:nvPr/>
        </p:nvSpPr>
        <p:spPr bwMode="auto">
          <a:xfrm>
            <a:off x="107950" y="2027238"/>
            <a:ext cx="40163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0245" name="Rectangle 21"/>
          <p:cNvSpPr>
            <a:spLocks noChangeArrowheads="1"/>
          </p:cNvSpPr>
          <p:nvPr/>
        </p:nvSpPr>
        <p:spPr bwMode="auto">
          <a:xfrm>
            <a:off x="107950" y="3017838"/>
            <a:ext cx="40163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0246" name="Rectangle 22"/>
          <p:cNvSpPr>
            <a:spLocks noChangeArrowheads="1"/>
          </p:cNvSpPr>
          <p:nvPr/>
        </p:nvSpPr>
        <p:spPr bwMode="auto">
          <a:xfrm>
            <a:off x="107950" y="3932238"/>
            <a:ext cx="40163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0247" name="Rectangle 23"/>
          <p:cNvSpPr>
            <a:spLocks noChangeArrowheads="1"/>
          </p:cNvSpPr>
          <p:nvPr/>
        </p:nvSpPr>
        <p:spPr bwMode="auto">
          <a:xfrm>
            <a:off x="107950" y="4846638"/>
            <a:ext cx="40163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72" name="Rectangle 24"/>
          <p:cNvSpPr/>
          <p:nvPr/>
        </p:nvSpPr>
        <p:spPr>
          <a:xfrm>
            <a:off x="2325688" y="5486400"/>
            <a:ext cx="1828800" cy="3810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8 bits</a:t>
            </a:r>
            <a:endParaRPr lang="en-US" altLang="zh-CN" sz="2000" dirty="0">
              <a:latin typeface="Arial" panose="020B0604020202020204" pitchFamily="34" charset="0"/>
            </a:endParaRPr>
          </a:p>
        </p:txBody>
      </p:sp>
      <p:sp>
        <p:nvSpPr>
          <p:cNvPr id="27673" name="Line 25"/>
          <p:cNvSpPr/>
          <p:nvPr/>
        </p:nvSpPr>
        <p:spPr>
          <a:xfrm>
            <a:off x="3709988" y="5715000"/>
            <a:ext cx="4318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7674" name="Line 26"/>
          <p:cNvSpPr/>
          <p:nvPr/>
        </p:nvSpPr>
        <p:spPr>
          <a:xfrm>
            <a:off x="2338388" y="5715000"/>
            <a:ext cx="4318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27675" name="Rectangle 27"/>
          <p:cNvSpPr/>
          <p:nvPr/>
        </p:nvSpPr>
        <p:spPr>
          <a:xfrm>
            <a:off x="4154488" y="5486400"/>
            <a:ext cx="1828800" cy="3810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8 bits</a:t>
            </a:r>
            <a:endParaRPr lang="en-US" altLang="zh-CN" sz="2000" dirty="0">
              <a:latin typeface="Arial" panose="020B0604020202020204" pitchFamily="34" charset="0"/>
            </a:endParaRPr>
          </a:p>
        </p:txBody>
      </p:sp>
      <p:sp>
        <p:nvSpPr>
          <p:cNvPr id="27676" name="Line 28"/>
          <p:cNvSpPr/>
          <p:nvPr/>
        </p:nvSpPr>
        <p:spPr>
          <a:xfrm>
            <a:off x="5538788" y="5715000"/>
            <a:ext cx="4318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7677" name="Line 29"/>
          <p:cNvSpPr/>
          <p:nvPr/>
        </p:nvSpPr>
        <p:spPr>
          <a:xfrm>
            <a:off x="4167188" y="5715000"/>
            <a:ext cx="4318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27678" name="Rectangle 30"/>
          <p:cNvSpPr/>
          <p:nvPr/>
        </p:nvSpPr>
        <p:spPr>
          <a:xfrm>
            <a:off x="5983288" y="5486400"/>
            <a:ext cx="1828800" cy="3810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8 bits</a:t>
            </a:r>
            <a:endParaRPr lang="en-US" altLang="zh-CN" sz="2000" dirty="0">
              <a:latin typeface="Arial" panose="020B0604020202020204" pitchFamily="34" charset="0"/>
            </a:endParaRPr>
          </a:p>
        </p:txBody>
      </p:sp>
      <p:sp>
        <p:nvSpPr>
          <p:cNvPr id="27679" name="Line 31"/>
          <p:cNvSpPr/>
          <p:nvPr/>
        </p:nvSpPr>
        <p:spPr>
          <a:xfrm>
            <a:off x="7367588" y="5715000"/>
            <a:ext cx="4318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7680" name="Line 32"/>
          <p:cNvSpPr/>
          <p:nvPr/>
        </p:nvSpPr>
        <p:spPr>
          <a:xfrm>
            <a:off x="5995988" y="5715000"/>
            <a:ext cx="4318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27681" name="Rectangle 33"/>
          <p:cNvSpPr/>
          <p:nvPr/>
        </p:nvSpPr>
        <p:spPr>
          <a:xfrm>
            <a:off x="496888" y="5486400"/>
            <a:ext cx="1828800" cy="3810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8 bits</a:t>
            </a:r>
            <a:endParaRPr lang="en-US" altLang="zh-CN" sz="2000" dirty="0">
              <a:latin typeface="Arial" panose="020B0604020202020204" pitchFamily="34" charset="0"/>
            </a:endParaRPr>
          </a:p>
        </p:txBody>
      </p:sp>
      <p:sp>
        <p:nvSpPr>
          <p:cNvPr id="27682" name="Line 34"/>
          <p:cNvSpPr/>
          <p:nvPr/>
        </p:nvSpPr>
        <p:spPr>
          <a:xfrm>
            <a:off x="1881188" y="5715000"/>
            <a:ext cx="4318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7683" name="Line 35"/>
          <p:cNvSpPr/>
          <p:nvPr/>
        </p:nvSpPr>
        <p:spPr>
          <a:xfrm>
            <a:off x="509588" y="5715000"/>
            <a:ext cx="4318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27684" name="Text Box 36"/>
          <p:cNvSpPr txBox="1"/>
          <p:nvPr/>
        </p:nvSpPr>
        <p:spPr>
          <a:xfrm>
            <a:off x="7864475" y="2055813"/>
            <a:ext cx="896938" cy="39687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1~126</a:t>
            </a:r>
            <a:endParaRPr lang="en-US" altLang="zh-CN" sz="2000" dirty="0">
              <a:latin typeface="Arial" panose="020B0604020202020204" pitchFamily="34" charset="0"/>
            </a:endParaRPr>
          </a:p>
        </p:txBody>
      </p:sp>
      <p:sp>
        <p:nvSpPr>
          <p:cNvPr id="27685" name="Text Box 37"/>
          <p:cNvSpPr txBox="1"/>
          <p:nvPr/>
        </p:nvSpPr>
        <p:spPr>
          <a:xfrm>
            <a:off x="7812088" y="2997200"/>
            <a:ext cx="1179512" cy="39687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128~191</a:t>
            </a:r>
            <a:endParaRPr lang="en-US" altLang="zh-CN" sz="2000" dirty="0">
              <a:latin typeface="Arial" panose="020B0604020202020204" pitchFamily="34" charset="0"/>
            </a:endParaRPr>
          </a:p>
        </p:txBody>
      </p:sp>
      <p:sp>
        <p:nvSpPr>
          <p:cNvPr id="27686" name="Text Box 38"/>
          <p:cNvSpPr txBox="1"/>
          <p:nvPr/>
        </p:nvSpPr>
        <p:spPr>
          <a:xfrm>
            <a:off x="7856538" y="3933825"/>
            <a:ext cx="1179512" cy="39687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192~223</a:t>
            </a:r>
            <a:endParaRPr lang="en-US" altLang="zh-CN" sz="2000" dirty="0">
              <a:latin typeface="Arial" panose="020B0604020202020204" pitchFamily="34" charset="0"/>
            </a:endParaRPr>
          </a:p>
        </p:txBody>
      </p:sp>
      <p:sp>
        <p:nvSpPr>
          <p:cNvPr id="27687" name="Text Box 39"/>
          <p:cNvSpPr txBox="1"/>
          <p:nvPr/>
        </p:nvSpPr>
        <p:spPr>
          <a:xfrm>
            <a:off x="7812088" y="4868863"/>
            <a:ext cx="1179512" cy="39687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224~239</a:t>
            </a:r>
            <a:endParaRPr lang="en-US" altLang="zh-CN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/>
              <a:t>端口地址</a:t>
            </a:r>
            <a:endParaRPr lang="zh-CN" altLang="en-US" dirty="0"/>
          </a:p>
        </p:txBody>
      </p:sp>
      <p:sp>
        <p:nvSpPr>
          <p:cNvPr id="28675" name="Rectangle 3"/>
          <p:cNvSpPr/>
          <p:nvPr/>
        </p:nvSpPr>
        <p:spPr>
          <a:xfrm>
            <a:off x="323850" y="1700213"/>
            <a:ext cx="3600450" cy="273526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dirty="0"/>
          </a:p>
        </p:txBody>
      </p:sp>
      <p:sp>
        <p:nvSpPr>
          <p:cNvPr id="28676" name="Rectangle 4"/>
          <p:cNvSpPr/>
          <p:nvPr/>
        </p:nvSpPr>
        <p:spPr>
          <a:xfrm>
            <a:off x="4932363" y="1700213"/>
            <a:ext cx="3600450" cy="273526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dirty="0"/>
          </a:p>
        </p:txBody>
      </p:sp>
      <p:sp>
        <p:nvSpPr>
          <p:cNvPr id="28677" name="Oval 5"/>
          <p:cNvSpPr/>
          <p:nvPr/>
        </p:nvSpPr>
        <p:spPr>
          <a:xfrm>
            <a:off x="539750" y="2851150"/>
            <a:ext cx="1008063" cy="649288"/>
          </a:xfrm>
          <a:prstGeom prst="ellipse">
            <a:avLst/>
          </a:prstGeom>
          <a:solidFill>
            <a:srgbClr val="CC6600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process1</a:t>
            </a:r>
            <a:endParaRPr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28678" name="Oval 6"/>
          <p:cNvSpPr/>
          <p:nvPr/>
        </p:nvSpPr>
        <p:spPr>
          <a:xfrm>
            <a:off x="1619250" y="2133600"/>
            <a:ext cx="1008063" cy="649288"/>
          </a:xfrm>
          <a:prstGeom prst="ellipse">
            <a:avLst/>
          </a:prstGeom>
          <a:solidFill>
            <a:srgbClr val="00FF00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process2</a:t>
            </a:r>
            <a:endParaRPr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28679" name="Oval 7"/>
          <p:cNvSpPr/>
          <p:nvPr/>
        </p:nvSpPr>
        <p:spPr>
          <a:xfrm>
            <a:off x="2700338" y="2781300"/>
            <a:ext cx="1008062" cy="649288"/>
          </a:xfrm>
          <a:prstGeom prst="ellipse">
            <a:avLst/>
          </a:prstGeom>
          <a:solidFill>
            <a:srgbClr val="FEFF5E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process3</a:t>
            </a:r>
            <a:endParaRPr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28680" name="Oval 8"/>
          <p:cNvSpPr/>
          <p:nvPr/>
        </p:nvSpPr>
        <p:spPr>
          <a:xfrm>
            <a:off x="5148263" y="2852738"/>
            <a:ext cx="1008062" cy="649287"/>
          </a:xfrm>
          <a:prstGeom prst="ellipse">
            <a:avLst/>
          </a:prstGeom>
          <a:solidFill>
            <a:srgbClr val="CC6600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process4</a:t>
            </a:r>
            <a:endParaRPr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28681" name="Oval 9"/>
          <p:cNvSpPr/>
          <p:nvPr/>
        </p:nvSpPr>
        <p:spPr>
          <a:xfrm>
            <a:off x="6300788" y="2133600"/>
            <a:ext cx="1008062" cy="649288"/>
          </a:xfrm>
          <a:prstGeom prst="ellipse">
            <a:avLst/>
          </a:prstGeom>
          <a:solidFill>
            <a:srgbClr val="00FF00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process6</a:t>
            </a:r>
            <a:endParaRPr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28682" name="Oval 10"/>
          <p:cNvSpPr/>
          <p:nvPr/>
        </p:nvSpPr>
        <p:spPr>
          <a:xfrm>
            <a:off x="7451725" y="2852738"/>
            <a:ext cx="1008063" cy="649287"/>
          </a:xfrm>
          <a:prstGeom prst="ellipse">
            <a:avLst/>
          </a:prstGeom>
          <a:solidFill>
            <a:srgbClr val="FEFF5E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process7</a:t>
            </a:r>
            <a:endParaRPr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28683" name="Line 11"/>
          <p:cNvSpPr/>
          <p:nvPr/>
        </p:nvSpPr>
        <p:spPr>
          <a:xfrm>
            <a:off x="468313" y="5157788"/>
            <a:ext cx="7848600" cy="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684" name="Oval 12"/>
          <p:cNvSpPr/>
          <p:nvPr/>
        </p:nvSpPr>
        <p:spPr>
          <a:xfrm>
            <a:off x="1835150" y="5084763"/>
            <a:ext cx="144463" cy="142875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dirty="0"/>
          </a:p>
        </p:txBody>
      </p:sp>
      <p:sp>
        <p:nvSpPr>
          <p:cNvPr id="28685" name="Oval 13"/>
          <p:cNvSpPr/>
          <p:nvPr/>
        </p:nvSpPr>
        <p:spPr>
          <a:xfrm>
            <a:off x="6877050" y="5084763"/>
            <a:ext cx="144463" cy="142875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dirty="0"/>
          </a:p>
        </p:txBody>
      </p:sp>
      <p:sp>
        <p:nvSpPr>
          <p:cNvPr id="28686" name="Text Box 14"/>
          <p:cNvSpPr txBox="1"/>
          <p:nvPr/>
        </p:nvSpPr>
        <p:spPr>
          <a:xfrm>
            <a:off x="3492500" y="4810125"/>
            <a:ext cx="2151063" cy="579438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IP</a:t>
            </a:r>
            <a:r>
              <a:rPr lang="zh-CN" altLang="en-US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地址平面</a:t>
            </a:r>
            <a:endParaRPr lang="zh-CN" altLang="en-US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8687" name="Line 15"/>
          <p:cNvSpPr/>
          <p:nvPr/>
        </p:nvSpPr>
        <p:spPr>
          <a:xfrm>
            <a:off x="1908175" y="5229225"/>
            <a:ext cx="0" cy="57626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688" name="Line 16"/>
          <p:cNvSpPr/>
          <p:nvPr/>
        </p:nvSpPr>
        <p:spPr>
          <a:xfrm>
            <a:off x="1908175" y="5805488"/>
            <a:ext cx="21590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689" name="Line 17"/>
          <p:cNvSpPr/>
          <p:nvPr/>
        </p:nvSpPr>
        <p:spPr>
          <a:xfrm flipV="1">
            <a:off x="4067175" y="5589588"/>
            <a:ext cx="144463" cy="2159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690" name="Line 18"/>
          <p:cNvSpPr/>
          <p:nvPr/>
        </p:nvSpPr>
        <p:spPr>
          <a:xfrm>
            <a:off x="4211638" y="5589588"/>
            <a:ext cx="73025" cy="2159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691" name="Line 19"/>
          <p:cNvSpPr/>
          <p:nvPr/>
        </p:nvSpPr>
        <p:spPr>
          <a:xfrm flipV="1">
            <a:off x="4284663" y="5589588"/>
            <a:ext cx="142875" cy="2159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692" name="Line 20"/>
          <p:cNvSpPr/>
          <p:nvPr/>
        </p:nvSpPr>
        <p:spPr>
          <a:xfrm>
            <a:off x="4427538" y="5589588"/>
            <a:ext cx="144462" cy="2159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693" name="Line 21"/>
          <p:cNvSpPr/>
          <p:nvPr/>
        </p:nvSpPr>
        <p:spPr>
          <a:xfrm>
            <a:off x="4572000" y="5805488"/>
            <a:ext cx="2376488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694" name="Line 22"/>
          <p:cNvSpPr/>
          <p:nvPr/>
        </p:nvSpPr>
        <p:spPr>
          <a:xfrm>
            <a:off x="6948488" y="5229225"/>
            <a:ext cx="0" cy="57626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695" name="Oval 23"/>
          <p:cNvSpPr/>
          <p:nvPr/>
        </p:nvSpPr>
        <p:spPr>
          <a:xfrm>
            <a:off x="971550" y="4365625"/>
            <a:ext cx="144463" cy="142875"/>
          </a:xfrm>
          <a:prstGeom prst="ellipse">
            <a:avLst/>
          </a:prstGeom>
          <a:solidFill>
            <a:srgbClr val="CC6600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dirty="0"/>
          </a:p>
        </p:txBody>
      </p:sp>
      <p:sp>
        <p:nvSpPr>
          <p:cNvPr id="28696" name="Oval 24"/>
          <p:cNvSpPr/>
          <p:nvPr/>
        </p:nvSpPr>
        <p:spPr>
          <a:xfrm>
            <a:off x="1979613" y="4365625"/>
            <a:ext cx="144462" cy="142875"/>
          </a:xfrm>
          <a:prstGeom prst="ellipse">
            <a:avLst/>
          </a:prstGeom>
          <a:solidFill>
            <a:srgbClr val="00FF00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dirty="0"/>
          </a:p>
        </p:txBody>
      </p:sp>
      <p:sp>
        <p:nvSpPr>
          <p:cNvPr id="28697" name="Oval 25"/>
          <p:cNvSpPr/>
          <p:nvPr/>
        </p:nvSpPr>
        <p:spPr>
          <a:xfrm>
            <a:off x="3132138" y="4365625"/>
            <a:ext cx="144462" cy="142875"/>
          </a:xfrm>
          <a:prstGeom prst="ellipse">
            <a:avLst/>
          </a:prstGeom>
          <a:solidFill>
            <a:srgbClr val="FEFF5E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dirty="0"/>
          </a:p>
        </p:txBody>
      </p:sp>
      <p:sp>
        <p:nvSpPr>
          <p:cNvPr id="28698" name="Oval 26"/>
          <p:cNvSpPr/>
          <p:nvPr/>
        </p:nvSpPr>
        <p:spPr>
          <a:xfrm>
            <a:off x="5580063" y="4365625"/>
            <a:ext cx="144462" cy="142875"/>
          </a:xfrm>
          <a:prstGeom prst="ellipse">
            <a:avLst/>
          </a:prstGeom>
          <a:solidFill>
            <a:srgbClr val="CC6600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dirty="0"/>
          </a:p>
        </p:txBody>
      </p:sp>
      <p:sp>
        <p:nvSpPr>
          <p:cNvPr id="28699" name="Oval 27"/>
          <p:cNvSpPr/>
          <p:nvPr/>
        </p:nvSpPr>
        <p:spPr>
          <a:xfrm>
            <a:off x="6804025" y="4365625"/>
            <a:ext cx="144463" cy="142875"/>
          </a:xfrm>
          <a:prstGeom prst="ellipse">
            <a:avLst/>
          </a:prstGeom>
          <a:solidFill>
            <a:srgbClr val="00FF00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dirty="0"/>
          </a:p>
        </p:txBody>
      </p:sp>
      <p:sp>
        <p:nvSpPr>
          <p:cNvPr id="28700" name="Oval 28"/>
          <p:cNvSpPr/>
          <p:nvPr/>
        </p:nvSpPr>
        <p:spPr>
          <a:xfrm>
            <a:off x="7956550" y="4365625"/>
            <a:ext cx="144463" cy="142875"/>
          </a:xfrm>
          <a:prstGeom prst="ellipse">
            <a:avLst/>
          </a:prstGeom>
          <a:solidFill>
            <a:srgbClr val="FEFF5E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dirty="0"/>
          </a:p>
        </p:txBody>
      </p:sp>
      <p:sp>
        <p:nvSpPr>
          <p:cNvPr id="28701" name="Line 29"/>
          <p:cNvSpPr/>
          <p:nvPr/>
        </p:nvSpPr>
        <p:spPr>
          <a:xfrm>
            <a:off x="1042988" y="4508500"/>
            <a:ext cx="865187" cy="576263"/>
          </a:xfrm>
          <a:prstGeom prst="line">
            <a:avLst/>
          </a:prstGeom>
          <a:ln w="12700" cap="flat" cmpd="sng">
            <a:solidFill>
              <a:srgbClr val="CC66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702" name="Line 30"/>
          <p:cNvSpPr/>
          <p:nvPr/>
        </p:nvSpPr>
        <p:spPr>
          <a:xfrm flipH="1">
            <a:off x="1908175" y="4508500"/>
            <a:ext cx="142875" cy="576263"/>
          </a:xfrm>
          <a:prstGeom prst="line">
            <a:avLst/>
          </a:prstGeom>
          <a:ln w="12700" cap="flat" cmpd="sng">
            <a:solidFill>
              <a:srgbClr val="00FF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703" name="Line 31"/>
          <p:cNvSpPr/>
          <p:nvPr/>
        </p:nvSpPr>
        <p:spPr>
          <a:xfrm flipV="1">
            <a:off x="1908175" y="4508500"/>
            <a:ext cx="1223963" cy="576263"/>
          </a:xfrm>
          <a:prstGeom prst="line">
            <a:avLst/>
          </a:prstGeom>
          <a:ln w="12700" cap="flat" cmpd="sng">
            <a:solidFill>
              <a:srgbClr val="FEFF5E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704" name="Line 32"/>
          <p:cNvSpPr/>
          <p:nvPr/>
        </p:nvSpPr>
        <p:spPr>
          <a:xfrm>
            <a:off x="5651500" y="4508500"/>
            <a:ext cx="1225550" cy="576263"/>
          </a:xfrm>
          <a:prstGeom prst="line">
            <a:avLst/>
          </a:prstGeom>
          <a:ln w="12700" cap="flat" cmpd="sng">
            <a:solidFill>
              <a:srgbClr val="CC66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705" name="Line 33"/>
          <p:cNvSpPr/>
          <p:nvPr/>
        </p:nvSpPr>
        <p:spPr>
          <a:xfrm>
            <a:off x="6877050" y="4508500"/>
            <a:ext cx="71438" cy="576263"/>
          </a:xfrm>
          <a:prstGeom prst="line">
            <a:avLst/>
          </a:prstGeom>
          <a:ln w="12700" cap="flat" cmpd="sng">
            <a:solidFill>
              <a:srgbClr val="00FF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706" name="Line 34"/>
          <p:cNvSpPr/>
          <p:nvPr/>
        </p:nvSpPr>
        <p:spPr>
          <a:xfrm flipV="1">
            <a:off x="6948488" y="4508500"/>
            <a:ext cx="1079500" cy="576263"/>
          </a:xfrm>
          <a:prstGeom prst="line">
            <a:avLst/>
          </a:prstGeom>
          <a:ln w="12700" cap="flat" cmpd="sng">
            <a:solidFill>
              <a:srgbClr val="FEFF5E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707" name="Line 35"/>
          <p:cNvSpPr/>
          <p:nvPr/>
        </p:nvSpPr>
        <p:spPr>
          <a:xfrm flipV="1">
            <a:off x="8027988" y="3500438"/>
            <a:ext cx="0" cy="865187"/>
          </a:xfrm>
          <a:prstGeom prst="line">
            <a:avLst/>
          </a:prstGeom>
          <a:ln w="12700" cap="flat" cmpd="sng">
            <a:solidFill>
              <a:srgbClr val="FEFF5E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708" name="Line 36"/>
          <p:cNvSpPr/>
          <p:nvPr/>
        </p:nvSpPr>
        <p:spPr>
          <a:xfrm flipV="1">
            <a:off x="6877050" y="2781300"/>
            <a:ext cx="0" cy="1584325"/>
          </a:xfrm>
          <a:prstGeom prst="line">
            <a:avLst/>
          </a:prstGeom>
          <a:ln w="12700" cap="flat" cmpd="sng">
            <a:solidFill>
              <a:srgbClr val="00FF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709" name="Line 37"/>
          <p:cNvSpPr/>
          <p:nvPr/>
        </p:nvSpPr>
        <p:spPr>
          <a:xfrm flipV="1">
            <a:off x="5651500" y="3500438"/>
            <a:ext cx="0" cy="865187"/>
          </a:xfrm>
          <a:prstGeom prst="line">
            <a:avLst/>
          </a:prstGeom>
          <a:ln w="12700" cap="flat" cmpd="sng">
            <a:solidFill>
              <a:srgbClr val="CC66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710" name="Line 38"/>
          <p:cNvSpPr/>
          <p:nvPr/>
        </p:nvSpPr>
        <p:spPr>
          <a:xfrm flipV="1">
            <a:off x="1042988" y="3500438"/>
            <a:ext cx="0" cy="865187"/>
          </a:xfrm>
          <a:prstGeom prst="line">
            <a:avLst/>
          </a:prstGeom>
          <a:ln w="12700" cap="flat" cmpd="sng">
            <a:solidFill>
              <a:srgbClr val="CC66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711" name="Line 39"/>
          <p:cNvSpPr/>
          <p:nvPr/>
        </p:nvSpPr>
        <p:spPr>
          <a:xfrm flipV="1">
            <a:off x="2051050" y="2781300"/>
            <a:ext cx="0" cy="1584325"/>
          </a:xfrm>
          <a:prstGeom prst="line">
            <a:avLst/>
          </a:prstGeom>
          <a:ln w="12700" cap="flat" cmpd="sng">
            <a:solidFill>
              <a:srgbClr val="00FF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712" name="Line 40"/>
          <p:cNvSpPr/>
          <p:nvPr/>
        </p:nvSpPr>
        <p:spPr>
          <a:xfrm flipV="1">
            <a:off x="3203575" y="3429000"/>
            <a:ext cx="0" cy="936625"/>
          </a:xfrm>
          <a:prstGeom prst="line">
            <a:avLst/>
          </a:prstGeom>
          <a:ln w="12700" cap="flat" cmpd="sng">
            <a:solidFill>
              <a:srgbClr val="FEFF5E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713" name="Rectangle 41"/>
          <p:cNvSpPr/>
          <p:nvPr/>
        </p:nvSpPr>
        <p:spPr>
          <a:xfrm>
            <a:off x="1403350" y="1341438"/>
            <a:ext cx="1828800" cy="3810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Arial" panose="020B0604020202020204" pitchFamily="34" charset="0"/>
              </a:rPr>
              <a:t>主机</a:t>
            </a:r>
            <a:r>
              <a:rPr lang="en-US" altLang="zh-CN" sz="2000" dirty="0">
                <a:latin typeface="Arial" panose="020B0604020202020204" pitchFamily="34" charset="0"/>
              </a:rPr>
              <a:t>A</a:t>
            </a:r>
            <a:endParaRPr lang="en-US" altLang="zh-CN" sz="2000" dirty="0">
              <a:latin typeface="Arial" panose="020B0604020202020204" pitchFamily="34" charset="0"/>
            </a:endParaRPr>
          </a:p>
        </p:txBody>
      </p:sp>
      <p:sp>
        <p:nvSpPr>
          <p:cNvPr id="28714" name="Rectangle 42"/>
          <p:cNvSpPr/>
          <p:nvPr/>
        </p:nvSpPr>
        <p:spPr>
          <a:xfrm>
            <a:off x="5838825" y="1341438"/>
            <a:ext cx="1828800" cy="3810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Arial" panose="020B0604020202020204" pitchFamily="34" charset="0"/>
              </a:rPr>
              <a:t>主机</a:t>
            </a:r>
            <a:r>
              <a:rPr lang="en-US" altLang="zh-CN" sz="2000" dirty="0">
                <a:latin typeface="Arial" panose="020B0604020202020204" pitchFamily="34" charset="0"/>
              </a:rPr>
              <a:t>B</a:t>
            </a:r>
            <a:endParaRPr lang="en-US" altLang="zh-CN" sz="2000" dirty="0">
              <a:latin typeface="Arial" panose="020B0604020202020204" pitchFamily="34" charset="0"/>
            </a:endParaRPr>
          </a:p>
        </p:txBody>
      </p:sp>
      <p:sp>
        <p:nvSpPr>
          <p:cNvPr id="28715" name="矩形 1"/>
          <p:cNvSpPr/>
          <p:nvPr/>
        </p:nvSpPr>
        <p:spPr>
          <a:xfrm>
            <a:off x="846138" y="5805488"/>
            <a:ext cx="7613650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/>
              <a:t>为了识别传输层之上不同的网络通信程序（进程），传输层引入了端口的概念。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/>
          </p:nvPr>
        </p:nvSpPr>
        <p:spPr>
          <a:xfrm>
            <a:off x="228600" y="304800"/>
            <a:ext cx="7467600" cy="762000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b="1" dirty="0"/>
              <a:t>端口地址（</a:t>
            </a:r>
            <a:r>
              <a:rPr lang="en-US" altLang="zh-CN" b="1" dirty="0"/>
              <a:t>cont.</a:t>
            </a:r>
            <a:r>
              <a:rPr lang="zh-CN" altLang="en-US" b="1" dirty="0"/>
              <a:t>）</a:t>
            </a:r>
            <a:endParaRPr lang="zh-CN" altLang="en-US" b="1" dirty="0"/>
          </a:p>
        </p:txBody>
      </p:sp>
      <p:sp>
        <p:nvSpPr>
          <p:cNvPr id="30723" name="Rectangle 3"/>
          <p:cNvSpPr>
            <a:spLocks noGrp="1"/>
          </p:cNvSpPr>
          <p:nvPr>
            <p:ph idx="1"/>
          </p:nvPr>
        </p:nvSpPr>
        <p:spPr>
          <a:xfrm>
            <a:off x="179388" y="1557338"/>
            <a:ext cx="8785225" cy="4751387"/>
          </a:xfrm>
          <a:solidFill>
            <a:srgbClr val="CCECFF">
              <a:alpha val="100000"/>
            </a:srgbClr>
          </a:solidFill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和</a:t>
            </a:r>
            <a:r>
              <a:rPr lang="en-US" altLang="zh-CN" dirty="0"/>
              <a:t>UDP</a:t>
            </a:r>
            <a:r>
              <a:rPr lang="zh-CN" altLang="en-US" dirty="0"/>
              <a:t>使用</a:t>
            </a:r>
            <a:r>
              <a:rPr lang="en-US" altLang="zh-CN" dirty="0"/>
              <a:t>16</a:t>
            </a:r>
            <a:r>
              <a:rPr lang="zh-CN" altLang="en-US" dirty="0"/>
              <a:t>位的端口号（用无符号整型表示）</a:t>
            </a:r>
            <a:endParaRPr lang="zh-CN" altLang="en-US" dirty="0"/>
          </a:p>
          <a:p>
            <a:pPr eaLnBrk="1" hangingPunct="1"/>
            <a:r>
              <a:rPr lang="zh-CN" altLang="en-US" dirty="0"/>
              <a:t>为防止端口使用的混乱，将端口分为以下三类：</a:t>
            </a:r>
            <a:endParaRPr lang="zh-CN" altLang="en-US" dirty="0"/>
          </a:p>
          <a:p>
            <a:pPr lvl="1" eaLnBrk="1" hangingPunct="1"/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众所周知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的端口：</a:t>
            </a:r>
            <a:r>
              <a:rPr lang="en-US" altLang="zh-CN" dirty="0"/>
              <a:t>0~1023</a:t>
            </a:r>
            <a:r>
              <a:rPr lang="zh-CN" altLang="en-US" dirty="0"/>
              <a:t>，由</a:t>
            </a:r>
            <a:r>
              <a:rPr lang="en-US" altLang="zh-CN" dirty="0"/>
              <a:t>IANA(</a:t>
            </a:r>
            <a:r>
              <a:rPr lang="zh-CN" altLang="en-US" dirty="0"/>
              <a:t>因特网分配数值权威机构</a:t>
            </a:r>
            <a:r>
              <a:rPr lang="en-US" altLang="zh-CN" dirty="0"/>
              <a:t>)</a:t>
            </a:r>
            <a:r>
              <a:rPr lang="zh-CN" altLang="en-US" dirty="0"/>
              <a:t>统一控制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注册的端口：</a:t>
            </a:r>
            <a:r>
              <a:rPr lang="en-US" altLang="zh-CN" dirty="0"/>
              <a:t>1024~49151</a:t>
            </a:r>
            <a:r>
              <a:rPr lang="zh-CN" altLang="en-US" dirty="0"/>
              <a:t>，这些端口虽不由</a:t>
            </a:r>
            <a:r>
              <a:rPr lang="en-US" altLang="zh-CN" dirty="0"/>
              <a:t>IANA</a:t>
            </a:r>
            <a:r>
              <a:rPr lang="zh-CN" altLang="en-US" dirty="0"/>
              <a:t>控制，但</a:t>
            </a:r>
            <a:r>
              <a:rPr lang="en-US" altLang="zh-CN" dirty="0"/>
              <a:t>IANA</a:t>
            </a:r>
            <a:r>
              <a:rPr lang="zh-CN" altLang="en-US" dirty="0"/>
              <a:t>登记这些端口的使用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动态或私有的端口：</a:t>
            </a:r>
            <a:r>
              <a:rPr lang="en-US" altLang="zh-CN" dirty="0"/>
              <a:t>49152~65535</a:t>
            </a:r>
            <a:endParaRPr lang="en-US" altLang="zh-CN" dirty="0"/>
          </a:p>
        </p:txBody>
      </p:sp>
    </p:spTree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/>
              <a:t>网络中通信双方</a:t>
            </a:r>
            <a:endParaRPr lang="zh-CN" altLang="en-US" dirty="0"/>
          </a:p>
        </p:txBody>
      </p:sp>
      <p:sp>
        <p:nvSpPr>
          <p:cNvPr id="183299" name="Rectangle 3"/>
          <p:cNvSpPr>
            <a:spLocks noGrp="1"/>
          </p:cNvSpPr>
          <p:nvPr>
            <p:ph idx="1"/>
          </p:nvPr>
        </p:nvSpPr>
        <p:spPr>
          <a:xfrm>
            <a:off x="971550" y="1341438"/>
            <a:ext cx="7772400" cy="5516562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唯一标识网络通信的一方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（本地协议，本地</a:t>
            </a:r>
            <a:r>
              <a:rPr lang="en-US" altLang="zh-CN" dirty="0"/>
              <a:t>IP</a:t>
            </a:r>
            <a:r>
              <a:rPr lang="zh-CN" altLang="en-US" dirty="0"/>
              <a:t>，本地端口）</a:t>
            </a:r>
            <a:endParaRPr lang="zh-CN" altLang="en-US" dirty="0"/>
          </a:p>
          <a:p>
            <a:pPr eaLnBrk="1" hangingPunct="1"/>
            <a:r>
              <a:rPr lang="zh-CN" altLang="en-US" dirty="0"/>
              <a:t>通信双方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（本地协议，本地</a:t>
            </a:r>
            <a:r>
              <a:rPr lang="en-US" altLang="zh-CN" dirty="0"/>
              <a:t>IP</a:t>
            </a:r>
            <a:r>
              <a:rPr lang="zh-CN" altLang="en-US" dirty="0"/>
              <a:t>，本地端口，远程协议，远程</a:t>
            </a:r>
            <a:r>
              <a:rPr lang="en-US" altLang="zh-CN" dirty="0"/>
              <a:t>IP</a:t>
            </a:r>
            <a:r>
              <a:rPr lang="zh-CN" altLang="en-US" dirty="0"/>
              <a:t>，远程端口）</a:t>
            </a:r>
            <a:endParaRPr lang="zh-CN" altLang="en-US" dirty="0"/>
          </a:p>
          <a:p>
            <a:pPr lvl="2" eaLnBrk="1" hangingPunct="1"/>
            <a:r>
              <a:rPr lang="en-US" altLang="zh-CN" dirty="0"/>
              <a:t>1</a:t>
            </a:r>
            <a:r>
              <a:rPr lang="zh-CN" altLang="en-US" dirty="0"/>
              <a:t>（本地</a:t>
            </a:r>
            <a:r>
              <a:rPr lang="en-US" altLang="zh-CN" dirty="0"/>
              <a:t>TCP</a:t>
            </a:r>
            <a:r>
              <a:rPr lang="zh-CN" altLang="en-US" dirty="0"/>
              <a:t>，本地</a:t>
            </a:r>
            <a:r>
              <a:rPr lang="en-US" altLang="zh-CN" dirty="0"/>
              <a:t>IP</a:t>
            </a:r>
            <a:r>
              <a:rPr lang="zh-CN" altLang="en-US" dirty="0"/>
              <a:t>，本地端口，远程</a:t>
            </a:r>
            <a:r>
              <a:rPr lang="en-US" altLang="zh-CN" dirty="0"/>
              <a:t>TCP</a:t>
            </a:r>
            <a:r>
              <a:rPr lang="zh-CN" altLang="en-US" dirty="0"/>
              <a:t>，远程</a:t>
            </a:r>
            <a:r>
              <a:rPr lang="en-US" altLang="zh-CN" dirty="0"/>
              <a:t>IP</a:t>
            </a:r>
            <a:r>
              <a:rPr lang="zh-CN" altLang="en-US" dirty="0"/>
              <a:t>，远程端口）</a:t>
            </a:r>
            <a:endParaRPr lang="zh-CN" altLang="en-US" dirty="0"/>
          </a:p>
          <a:p>
            <a:pPr lvl="2" eaLnBrk="1" hangingPunct="1"/>
            <a:r>
              <a:rPr lang="en-US" altLang="zh-CN" dirty="0"/>
              <a:t>2</a:t>
            </a:r>
            <a:r>
              <a:rPr lang="zh-CN" altLang="en-US" dirty="0"/>
              <a:t>（本地</a:t>
            </a:r>
            <a:r>
              <a:rPr lang="en-US" altLang="zh-CN" dirty="0"/>
              <a:t>UDP</a:t>
            </a:r>
            <a:r>
              <a:rPr lang="zh-CN" altLang="en-US" dirty="0"/>
              <a:t>，本地</a:t>
            </a:r>
            <a:r>
              <a:rPr lang="en-US" altLang="zh-CN" dirty="0"/>
              <a:t>IP</a:t>
            </a:r>
            <a:r>
              <a:rPr lang="zh-CN" altLang="en-US" dirty="0"/>
              <a:t>，本地端口，远程</a:t>
            </a:r>
            <a:r>
              <a:rPr lang="en-US" altLang="zh-CN" dirty="0"/>
              <a:t>UDP</a:t>
            </a:r>
            <a:r>
              <a:rPr lang="zh-CN" altLang="en-US" dirty="0"/>
              <a:t>，远程</a:t>
            </a:r>
            <a:r>
              <a:rPr lang="en-US" altLang="zh-CN" dirty="0"/>
              <a:t>IP</a:t>
            </a:r>
            <a:r>
              <a:rPr lang="zh-CN" altLang="en-US" dirty="0"/>
              <a:t>，远程端口）</a:t>
            </a:r>
            <a:endParaRPr lang="zh-CN" altLang="en-US" dirty="0"/>
          </a:p>
          <a:p>
            <a:pPr marL="914400" lvl="2" indent="0" eaLnBrk="1" hangingPunct="1">
              <a:buNone/>
            </a:pPr>
            <a:endParaRPr lang="zh-CN" altLang="en-US" dirty="0"/>
          </a:p>
          <a:p>
            <a:pPr lvl="2" eaLnBrk="1" hangingPunct="1"/>
            <a:endParaRPr lang="zh-CN" altLang="en-US" dirty="0"/>
          </a:p>
          <a:p>
            <a:pPr lvl="1" eaLnBrk="1" hangingPunct="1"/>
            <a:endParaRPr lang="zh-CN" altLang="en-US" dirty="0"/>
          </a:p>
          <a:p>
            <a:pPr lvl="1" eaLnBrk="1" hangingPunct="1"/>
            <a:endParaRPr lang="zh-CN" altLang="en-US" dirty="0"/>
          </a:p>
          <a:p>
            <a:pPr lvl="1" eaLnBrk="1" hangingPunct="1"/>
            <a:endParaRPr lang="en-US" altLang="zh-C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3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3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3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/>
              <a:t>网络中通信双方</a:t>
            </a:r>
            <a:endParaRPr lang="zh-CN" altLang="en-US" dirty="0"/>
          </a:p>
        </p:txBody>
      </p:sp>
      <p:sp>
        <p:nvSpPr>
          <p:cNvPr id="3481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网络中通信双方由以下五元组唯一确定：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 （协议、本地</a:t>
            </a:r>
            <a:r>
              <a:rPr lang="en-US" altLang="zh-CN" dirty="0"/>
              <a:t>IP</a:t>
            </a:r>
            <a:r>
              <a:rPr lang="zh-CN" altLang="en-US" dirty="0"/>
              <a:t>地址、本地端口号、远程</a:t>
            </a:r>
            <a:r>
              <a:rPr lang="en-US" altLang="zh-CN" dirty="0"/>
              <a:t>IP</a:t>
            </a:r>
            <a:r>
              <a:rPr lang="zh-CN" altLang="en-US" dirty="0"/>
              <a:t>地址、远程端口号）</a:t>
            </a:r>
            <a:endParaRPr lang="zh-CN" altLang="en-US" dirty="0"/>
          </a:p>
          <a:p>
            <a:pPr eaLnBrk="1" hangingPunct="1"/>
            <a:endParaRPr lang="en-US" altLang="zh-CN" dirty="0"/>
          </a:p>
        </p:txBody>
      </p:sp>
      <p:pic>
        <p:nvPicPr>
          <p:cNvPr id="45059" name="内容占位符 8"/>
          <p:cNvPicPr>
            <a:picLocks noGrp="1"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87730" y="3500438"/>
            <a:ext cx="7416800" cy="20177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c0a820fa.c0a8d4ee.43d24044.7.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940" y="5821045"/>
            <a:ext cx="487363" cy="4873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en-US" altLang="zh-CN" dirty="0"/>
              <a:t>TCP</a:t>
            </a:r>
            <a:r>
              <a:rPr lang="zh-CN" altLang="en-US" dirty="0"/>
              <a:t>和</a:t>
            </a:r>
            <a:r>
              <a:rPr lang="en-US" altLang="zh-CN" dirty="0"/>
              <a:t>UDP</a:t>
            </a:r>
            <a:r>
              <a:rPr lang="zh-CN" altLang="en-US" dirty="0"/>
              <a:t>对比</a:t>
            </a:r>
            <a:endParaRPr lang="zh-CN" altLang="en-US" dirty="0"/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en-US" altLang="zh-CN" sz="2800" dirty="0"/>
              <a:t>TCP</a:t>
            </a:r>
            <a:r>
              <a:rPr lang="zh-CN" altLang="en-US" sz="2800" dirty="0"/>
              <a:t>（</a:t>
            </a:r>
            <a:r>
              <a:rPr lang="en-US" altLang="zh-CN" sz="2800" dirty="0"/>
              <a:t>Transmission Control Protocol</a:t>
            </a:r>
            <a:r>
              <a:rPr lang="zh-CN" altLang="en-US" sz="2800" dirty="0"/>
              <a:t>）可靠的、面向连接的协议、传输效率低全双工通信（发送缓存</a:t>
            </a:r>
            <a:r>
              <a:rPr lang="en-US" altLang="zh-CN" sz="2800" dirty="0"/>
              <a:t>&amp;</a:t>
            </a:r>
            <a:r>
              <a:rPr lang="zh-CN" altLang="en-US" sz="2800" dirty="0"/>
              <a:t>接收缓存）、面向字节流。使用</a:t>
            </a:r>
            <a:r>
              <a:rPr lang="en-US" altLang="zh-CN" sz="2800" dirty="0"/>
              <a:t>TCP</a:t>
            </a:r>
            <a:r>
              <a:rPr lang="zh-CN" altLang="en-US" sz="2800" dirty="0"/>
              <a:t>的应用：</a:t>
            </a:r>
            <a:r>
              <a:rPr lang="en-US" altLang="zh-CN" sz="2800" dirty="0"/>
              <a:t>Web</a:t>
            </a:r>
            <a:r>
              <a:rPr lang="zh-CN" altLang="en-US" sz="2800" dirty="0"/>
              <a:t>浏览器；文件传输程序。</a:t>
            </a:r>
            <a:endParaRPr lang="zh-CN" altLang="en-US" sz="2800" dirty="0"/>
          </a:p>
          <a:p>
            <a:r>
              <a:rPr lang="en-US" altLang="zh-CN" sz="2800" dirty="0"/>
              <a:t>UDP</a:t>
            </a:r>
            <a:r>
              <a:rPr lang="zh-CN" altLang="en-US" sz="2800" dirty="0"/>
              <a:t>（</a:t>
            </a:r>
            <a:r>
              <a:rPr lang="en-US" altLang="zh-CN" sz="2800" dirty="0"/>
              <a:t>User Datagram Protocol</a:t>
            </a:r>
            <a:r>
              <a:rPr lang="zh-CN" altLang="en-US" sz="2800" dirty="0"/>
              <a:t>）不可靠的、无连接的服务，传输效率高（发送前时延小），一对一、一对多、多对一、多对多、面向报文</a:t>
            </a:r>
            <a:r>
              <a:rPr lang="en-US" altLang="zh-CN" sz="2800" dirty="0"/>
              <a:t>(</a:t>
            </a:r>
            <a:r>
              <a:rPr lang="zh-CN" altLang="en-US" sz="2800" dirty="0"/>
              <a:t>数据包</a:t>
            </a:r>
            <a:r>
              <a:rPr lang="en-US" altLang="zh-CN" sz="2800" dirty="0"/>
              <a:t>)</a:t>
            </a:r>
            <a:r>
              <a:rPr lang="zh-CN" altLang="en-US" sz="2800" dirty="0"/>
              <a:t>，尽最大努力服务，无拥塞控制。使用</a:t>
            </a:r>
            <a:r>
              <a:rPr lang="en-US" altLang="zh-CN" sz="2800" dirty="0"/>
              <a:t>UDP</a:t>
            </a:r>
            <a:r>
              <a:rPr lang="zh-CN" altLang="en-US" sz="2800" dirty="0"/>
              <a:t>的应用：域名系统 </a:t>
            </a:r>
            <a:r>
              <a:rPr lang="en-US" altLang="zh-CN" sz="2800" dirty="0"/>
              <a:t>(DNS)</a:t>
            </a:r>
            <a:r>
              <a:rPr lang="zh-CN" altLang="en-US" sz="2800" dirty="0"/>
              <a:t>；视频流；</a:t>
            </a:r>
            <a:r>
              <a:rPr lang="en-US" altLang="zh-CN" sz="2800" dirty="0"/>
              <a:t>IP</a:t>
            </a:r>
            <a:r>
              <a:rPr lang="zh-CN" altLang="en-US" sz="2800" dirty="0"/>
              <a:t>语音</a:t>
            </a:r>
            <a:r>
              <a:rPr lang="en-US" altLang="zh-CN" sz="2800" dirty="0"/>
              <a:t>(VoIP)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endParaRPr lang="zh-CN" altLang="en-US" sz="2800" dirty="0"/>
          </a:p>
        </p:txBody>
      </p: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UDP:</a:t>
            </a:r>
            <a:r>
              <a:rPr lang="zh-CN" altLang="en-US" dirty="0"/>
              <a:t>用户数据报协议</a:t>
            </a:r>
            <a:endParaRPr lang="zh-CN" altLang="en-US" dirty="0"/>
          </a:p>
        </p:txBody>
      </p:sp>
      <p:sp>
        <p:nvSpPr>
          <p:cNvPr id="37891" name="Rectangle 3"/>
          <p:cNvSpPr>
            <a:spLocks noGrp="1"/>
          </p:cNvSpPr>
          <p:nvPr>
            <p:ph idx="1"/>
          </p:nvPr>
        </p:nvSpPr>
        <p:spPr>
          <a:xfrm>
            <a:off x="971550" y="1628775"/>
            <a:ext cx="7772400" cy="2906713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dirty="0"/>
              <a:t>UDP</a:t>
            </a:r>
            <a:r>
              <a:rPr lang="zh-CN" altLang="en-US" dirty="0"/>
              <a:t>提供无连接服务</a:t>
            </a:r>
            <a:endParaRPr lang="zh-CN" altLang="en-US" dirty="0"/>
          </a:p>
          <a:p>
            <a:pPr eaLnBrk="1" hangingPunct="1"/>
            <a:r>
              <a:rPr lang="en-US" altLang="zh-CN" dirty="0"/>
              <a:t>UDP</a:t>
            </a:r>
            <a:r>
              <a:rPr lang="zh-CN" altLang="en-US" dirty="0"/>
              <a:t>缺乏可靠性支持，应用程序必须实现：确认、超时、重传、流</a:t>
            </a:r>
            <a:r>
              <a:rPr lang="zh-CN" altLang="en-US"/>
              <a:t>控等</a:t>
            </a:r>
            <a:endParaRPr lang="zh-CN" altLang="en-US" dirty="0"/>
          </a:p>
        </p:txBody>
      </p:sp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UDP</a:t>
            </a:r>
            <a:r>
              <a:rPr lang="zh-CN" altLang="en-US" dirty="0"/>
              <a:t>数据报格式</a:t>
            </a:r>
            <a:endParaRPr lang="zh-CN" altLang="en-US" dirty="0"/>
          </a:p>
        </p:txBody>
      </p:sp>
      <p:sp>
        <p:nvSpPr>
          <p:cNvPr id="39939" name="Rectangle 3"/>
          <p:cNvSpPr/>
          <p:nvPr/>
        </p:nvSpPr>
        <p:spPr>
          <a:xfrm>
            <a:off x="3781425" y="4221163"/>
            <a:ext cx="2447925" cy="36036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源端口</a:t>
            </a:r>
            <a:endParaRPr lang="zh-CN" altLang="en-US" sz="20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9940" name="Rectangle 4"/>
          <p:cNvSpPr/>
          <p:nvPr/>
        </p:nvSpPr>
        <p:spPr>
          <a:xfrm>
            <a:off x="6229350" y="4221163"/>
            <a:ext cx="2447925" cy="36036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目的端口</a:t>
            </a:r>
            <a:endParaRPr lang="zh-CN" altLang="en-US" sz="20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9941" name="Rectangle 5"/>
          <p:cNvSpPr/>
          <p:nvPr/>
        </p:nvSpPr>
        <p:spPr>
          <a:xfrm>
            <a:off x="3779838" y="4581525"/>
            <a:ext cx="2447925" cy="36036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长度</a:t>
            </a:r>
            <a:endParaRPr lang="zh-CN" altLang="en-US" sz="20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9942" name="Rectangle 6"/>
          <p:cNvSpPr/>
          <p:nvPr/>
        </p:nvSpPr>
        <p:spPr>
          <a:xfrm>
            <a:off x="6227763" y="4581525"/>
            <a:ext cx="2447925" cy="36036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校验和</a:t>
            </a:r>
            <a:endParaRPr lang="zh-CN" altLang="en-US" sz="20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9943" name="Rectangle 7"/>
          <p:cNvSpPr/>
          <p:nvPr/>
        </p:nvSpPr>
        <p:spPr>
          <a:xfrm>
            <a:off x="3779838" y="4941888"/>
            <a:ext cx="4897437" cy="36036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数据</a:t>
            </a:r>
            <a:endParaRPr lang="zh-CN" altLang="en-US" sz="20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9944" name="Text Box 8"/>
          <p:cNvSpPr txBox="1"/>
          <p:nvPr/>
        </p:nvSpPr>
        <p:spPr>
          <a:xfrm>
            <a:off x="3616325" y="3808413"/>
            <a:ext cx="311150" cy="366712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0</a:t>
            </a:r>
            <a:endParaRPr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39945" name="Text Box 9"/>
          <p:cNvSpPr txBox="1"/>
          <p:nvPr/>
        </p:nvSpPr>
        <p:spPr>
          <a:xfrm>
            <a:off x="6011863" y="3789363"/>
            <a:ext cx="438150" cy="366712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15</a:t>
            </a:r>
            <a:endParaRPr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39946" name="Text Box 10"/>
          <p:cNvSpPr txBox="1"/>
          <p:nvPr/>
        </p:nvSpPr>
        <p:spPr>
          <a:xfrm>
            <a:off x="8388350" y="3854450"/>
            <a:ext cx="438150" cy="366713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31</a:t>
            </a:r>
            <a:endParaRPr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39947" name="Text Box 11"/>
          <p:cNvSpPr txBox="1"/>
          <p:nvPr/>
        </p:nvSpPr>
        <p:spPr>
          <a:xfrm>
            <a:off x="395288" y="1773238"/>
            <a:ext cx="6337300" cy="448627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#ifdef __FAVOR_BSD</a:t>
            </a:r>
            <a:endParaRPr lang="en-US" altLang="zh-CN" sz="18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struct udphdr {</a:t>
            </a:r>
            <a:endParaRPr lang="en-US" altLang="zh-CN" sz="18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         u_int16_t uh_sport;           /* source port */</a:t>
            </a:r>
            <a:endParaRPr lang="en-US" altLang="zh-CN" sz="18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         u_int16_t uh_dport;           /* destination port */</a:t>
            </a:r>
            <a:endParaRPr lang="en-US" altLang="zh-CN" sz="18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         u_int16_t uh_ulen;            /* udp length */</a:t>
            </a:r>
            <a:endParaRPr lang="en-US" altLang="zh-CN" sz="18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         u_int16_t uh_sum;             /* udp checksum */</a:t>
            </a:r>
            <a:endParaRPr lang="en-US" altLang="zh-CN" sz="18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};</a:t>
            </a:r>
            <a:endParaRPr lang="en-US" altLang="zh-CN" sz="18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#else</a:t>
            </a:r>
            <a:endParaRPr lang="en-US" altLang="zh-CN" sz="18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struct udphdr {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u_int16_t     source;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u_int16_t     dest;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u_int16_t     len;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u_int16_t     check;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};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#endif</a:t>
            </a:r>
            <a:endParaRPr lang="en-US" altLang="zh-CN" sz="18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/>
              <a:t>先修课程</a:t>
            </a:r>
            <a:endParaRPr lang="zh-CN" altLang="en-US" dirty="0"/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971550" y="1989138"/>
            <a:ext cx="7772400" cy="467995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dirty="0"/>
              <a:t>C</a:t>
            </a:r>
            <a:r>
              <a:rPr lang="zh-CN" altLang="en-US" dirty="0"/>
              <a:t>语言</a:t>
            </a:r>
            <a:endParaRPr lang="zh-CN" altLang="en-US" dirty="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dirty="0"/>
              <a:t>TCP/IP</a:t>
            </a:r>
            <a:r>
              <a:rPr lang="zh-CN" altLang="en-US" dirty="0"/>
              <a:t>协议</a:t>
            </a:r>
            <a:endParaRPr lang="zh-CN" altLang="en-US" dirty="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dirty="0"/>
              <a:t>操作系统原理</a:t>
            </a:r>
            <a:endParaRPr lang="zh-CN" altLang="en-US" dirty="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dirty="0"/>
              <a:t>Linux</a:t>
            </a:r>
            <a:r>
              <a:rPr lang="zh-CN" altLang="en-US" dirty="0"/>
              <a:t>的基本使用</a:t>
            </a:r>
            <a:endParaRPr lang="zh-CN" altLang="en-US" dirty="0"/>
          </a:p>
          <a:p>
            <a:pPr eaLnBrk="1" hangingPunct="1">
              <a:buFont typeface="Wingdings" panose="05000000000000000000" pitchFamily="2" charset="2"/>
              <a:buChar char="n"/>
            </a:pPr>
            <a:endParaRPr lang="en-US" altLang="zh-CN" dirty="0"/>
          </a:p>
        </p:txBody>
      </p:sp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：传输控制协议</a:t>
            </a:r>
            <a:endParaRPr lang="zh-CN" altLang="en-US" dirty="0"/>
          </a:p>
        </p:txBody>
      </p:sp>
      <p:sp>
        <p:nvSpPr>
          <p:cNvPr id="41987" name="Rectangle 3"/>
          <p:cNvSpPr>
            <a:spLocks noGrp="1"/>
          </p:cNvSpPr>
          <p:nvPr>
            <p:ph idx="1"/>
          </p:nvPr>
        </p:nvSpPr>
        <p:spPr>
          <a:xfrm>
            <a:off x="971550" y="1844675"/>
            <a:ext cx="7772400" cy="475615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是面向连接的。</a:t>
            </a:r>
            <a:endParaRPr lang="zh-CN" altLang="en-US" dirty="0"/>
          </a:p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通过给所发送数据的每一个段，管理一个序列号，根据序列号进行排序。</a:t>
            </a:r>
            <a:endParaRPr lang="zh-CN" altLang="en-US" dirty="0"/>
          </a:p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提供可靠性，实现了超时重发。</a:t>
            </a:r>
            <a:r>
              <a:rPr lang="en-US" altLang="zh-CN" dirty="0"/>
              <a:t>RTT(</a:t>
            </a:r>
            <a:r>
              <a:rPr lang="zh-CN" altLang="en-US" dirty="0"/>
              <a:t>往返时限</a:t>
            </a:r>
            <a:r>
              <a:rPr lang="en-US" altLang="zh-CN" dirty="0"/>
              <a:t>)</a:t>
            </a:r>
            <a:r>
              <a:rPr lang="zh-CN" altLang="en-US" dirty="0"/>
              <a:t>的估算。</a:t>
            </a:r>
            <a:endParaRPr lang="zh-CN" altLang="en-US" dirty="0"/>
          </a:p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提供流量控制和拥塞控制：通告窗口、拥塞窗口。</a:t>
            </a:r>
            <a:endParaRPr lang="zh-CN" altLang="en-US" dirty="0"/>
          </a:p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的连接是全双工的。</a:t>
            </a:r>
            <a:endParaRPr lang="zh-CN" altLang="en-US" dirty="0"/>
          </a:p>
        </p:txBody>
      </p:sp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协议数据段格式</a:t>
            </a:r>
            <a:endParaRPr lang="zh-CN" altLang="en-US" dirty="0"/>
          </a:p>
        </p:txBody>
      </p:sp>
      <p:sp>
        <p:nvSpPr>
          <p:cNvPr id="44035" name="Rectangle 3"/>
          <p:cNvSpPr/>
          <p:nvPr/>
        </p:nvSpPr>
        <p:spPr>
          <a:xfrm>
            <a:off x="1041400" y="3140075"/>
            <a:ext cx="793750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HLEN</a:t>
            </a:r>
            <a:endParaRPr lang="en-US" altLang="zh-CN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4036" name="Rectangle 4"/>
          <p:cNvSpPr/>
          <p:nvPr/>
        </p:nvSpPr>
        <p:spPr>
          <a:xfrm>
            <a:off x="4572000" y="3140075"/>
            <a:ext cx="3527425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窗口大小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4037" name="Rectangle 5"/>
          <p:cNvSpPr/>
          <p:nvPr/>
        </p:nvSpPr>
        <p:spPr>
          <a:xfrm>
            <a:off x="1042988" y="2420938"/>
            <a:ext cx="7058025" cy="36036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序列号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4038" name="Rectangle 6"/>
          <p:cNvSpPr/>
          <p:nvPr/>
        </p:nvSpPr>
        <p:spPr>
          <a:xfrm>
            <a:off x="1042988" y="2781300"/>
            <a:ext cx="7058025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确认号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4039" name="Rectangle 7"/>
          <p:cNvSpPr/>
          <p:nvPr/>
        </p:nvSpPr>
        <p:spPr>
          <a:xfrm>
            <a:off x="1041400" y="2060575"/>
            <a:ext cx="3530600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源端口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4040" name="Rectangle 8"/>
          <p:cNvSpPr/>
          <p:nvPr/>
        </p:nvSpPr>
        <p:spPr>
          <a:xfrm>
            <a:off x="4572000" y="2060575"/>
            <a:ext cx="3527425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目的端口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4041" name="Rectangle 9"/>
          <p:cNvSpPr/>
          <p:nvPr/>
        </p:nvSpPr>
        <p:spPr>
          <a:xfrm>
            <a:off x="1835150" y="3140075"/>
            <a:ext cx="1512888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4042" name="Rectangle 10"/>
          <p:cNvSpPr/>
          <p:nvPr/>
        </p:nvSpPr>
        <p:spPr>
          <a:xfrm>
            <a:off x="3348038" y="3140075"/>
            <a:ext cx="1223962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码位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4043" name="Rectangle 11"/>
          <p:cNvSpPr/>
          <p:nvPr/>
        </p:nvSpPr>
        <p:spPr>
          <a:xfrm>
            <a:off x="1041400" y="3500438"/>
            <a:ext cx="3530600" cy="36036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校验和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4044" name="Rectangle 12"/>
          <p:cNvSpPr/>
          <p:nvPr/>
        </p:nvSpPr>
        <p:spPr>
          <a:xfrm>
            <a:off x="4572000" y="3500438"/>
            <a:ext cx="3527425" cy="36036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紧急指针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4045" name="Rectangle 13"/>
          <p:cNvSpPr/>
          <p:nvPr/>
        </p:nvSpPr>
        <p:spPr>
          <a:xfrm>
            <a:off x="1042988" y="3860800"/>
            <a:ext cx="5834062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选项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4046" name="Rectangle 14"/>
          <p:cNvSpPr/>
          <p:nvPr/>
        </p:nvSpPr>
        <p:spPr>
          <a:xfrm>
            <a:off x="6877050" y="3860800"/>
            <a:ext cx="1223963" cy="3603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填充字节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4047" name="Rectangle 15"/>
          <p:cNvSpPr/>
          <p:nvPr/>
        </p:nvSpPr>
        <p:spPr>
          <a:xfrm>
            <a:off x="1042988" y="4221163"/>
            <a:ext cx="7058025" cy="36036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</a:t>
            </a:r>
            <a:endParaRPr lang="zh-CN" altLang="en-US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4048" name="Rectangle 16"/>
          <p:cNvSpPr/>
          <p:nvPr/>
        </p:nvSpPr>
        <p:spPr>
          <a:xfrm>
            <a:off x="1331913" y="5156200"/>
            <a:ext cx="287337" cy="93662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</a:rPr>
              <a:t>U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</a:rPr>
              <a:t>R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4049" name="Rectangle 17"/>
          <p:cNvSpPr/>
          <p:nvPr/>
        </p:nvSpPr>
        <p:spPr>
          <a:xfrm>
            <a:off x="1619250" y="5156200"/>
            <a:ext cx="287338" cy="93662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4050" name="Rectangle 18"/>
          <p:cNvSpPr/>
          <p:nvPr/>
        </p:nvSpPr>
        <p:spPr>
          <a:xfrm>
            <a:off x="1908175" y="5156200"/>
            <a:ext cx="287338" cy="93662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</a:rPr>
              <a:t>H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4051" name="Rectangle 19"/>
          <p:cNvSpPr/>
          <p:nvPr/>
        </p:nvSpPr>
        <p:spPr>
          <a:xfrm>
            <a:off x="2195513" y="5156200"/>
            <a:ext cx="287337" cy="93662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</a:rPr>
              <a:t>R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4052" name="Rectangle 20"/>
          <p:cNvSpPr/>
          <p:nvPr/>
        </p:nvSpPr>
        <p:spPr>
          <a:xfrm>
            <a:off x="2484438" y="5156200"/>
            <a:ext cx="287337" cy="93662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</a:rPr>
              <a:t>Y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4053" name="Rectangle 21"/>
          <p:cNvSpPr/>
          <p:nvPr/>
        </p:nvSpPr>
        <p:spPr>
          <a:xfrm>
            <a:off x="2771775" y="5156200"/>
            <a:ext cx="287338" cy="93662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</a:rPr>
              <a:t>F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4054" name="Line 22"/>
          <p:cNvSpPr/>
          <p:nvPr/>
        </p:nvSpPr>
        <p:spPr>
          <a:xfrm flipH="1">
            <a:off x="1331913" y="3500438"/>
            <a:ext cx="2016125" cy="165576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4055" name="Line 23"/>
          <p:cNvSpPr/>
          <p:nvPr/>
        </p:nvSpPr>
        <p:spPr>
          <a:xfrm flipH="1">
            <a:off x="3059113" y="3500438"/>
            <a:ext cx="1512887" cy="165576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4056" name="Text Box 24"/>
          <p:cNvSpPr txBox="1"/>
          <p:nvPr/>
        </p:nvSpPr>
        <p:spPr>
          <a:xfrm>
            <a:off x="950913" y="1704975"/>
            <a:ext cx="319087" cy="366713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0</a:t>
            </a:r>
            <a:endParaRPr lang="en-US" altLang="zh-CN" sz="1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4057" name="Text Box 25"/>
          <p:cNvSpPr txBox="1"/>
          <p:nvPr/>
        </p:nvSpPr>
        <p:spPr>
          <a:xfrm>
            <a:off x="4356100" y="1731963"/>
            <a:ext cx="404813" cy="366712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15</a:t>
            </a:r>
            <a:endParaRPr lang="en-US" altLang="zh-CN" sz="1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4058" name="Text Box 26"/>
          <p:cNvSpPr txBox="1"/>
          <p:nvPr/>
        </p:nvSpPr>
        <p:spPr>
          <a:xfrm>
            <a:off x="7935913" y="1658938"/>
            <a:ext cx="404812" cy="366712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31</a:t>
            </a:r>
            <a:endParaRPr lang="en-US" altLang="zh-CN" sz="1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4059" name="Text Box 27"/>
          <p:cNvSpPr txBox="1"/>
          <p:nvPr/>
        </p:nvSpPr>
        <p:spPr>
          <a:xfrm>
            <a:off x="2771775" y="1704975"/>
            <a:ext cx="314325" cy="366713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7</a:t>
            </a:r>
            <a:endParaRPr lang="en-US" altLang="zh-CN" sz="1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4060" name="AutoShape 28"/>
          <p:cNvSpPr/>
          <p:nvPr/>
        </p:nvSpPr>
        <p:spPr>
          <a:xfrm>
            <a:off x="900113" y="2060575"/>
            <a:ext cx="71437" cy="2160588"/>
          </a:xfrm>
          <a:prstGeom prst="leftBrace">
            <a:avLst>
              <a:gd name="adj1" fmla="val 252038"/>
              <a:gd name="adj2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dirty="0"/>
          </a:p>
        </p:txBody>
      </p:sp>
      <p:sp>
        <p:nvSpPr>
          <p:cNvPr id="44061" name="Text Box 29"/>
          <p:cNvSpPr txBox="1"/>
          <p:nvPr/>
        </p:nvSpPr>
        <p:spPr>
          <a:xfrm>
            <a:off x="330200" y="2943225"/>
            <a:ext cx="641350" cy="366713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首部</a:t>
            </a:r>
            <a:endParaRPr lang="zh-CN" altLang="en-US" sz="1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4062" name="AutoShape 30"/>
          <p:cNvSpPr/>
          <p:nvPr/>
        </p:nvSpPr>
        <p:spPr>
          <a:xfrm>
            <a:off x="900113" y="4221163"/>
            <a:ext cx="71437" cy="360362"/>
          </a:xfrm>
          <a:prstGeom prst="leftBrace">
            <a:avLst>
              <a:gd name="adj1" fmla="val 42037"/>
              <a:gd name="adj2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dirty="0"/>
          </a:p>
        </p:txBody>
      </p:sp>
      <p:sp>
        <p:nvSpPr>
          <p:cNvPr id="44063" name="Text Box 31"/>
          <p:cNvSpPr txBox="1"/>
          <p:nvPr/>
        </p:nvSpPr>
        <p:spPr>
          <a:xfrm>
            <a:off x="107950" y="4240213"/>
            <a:ext cx="869950" cy="366712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Arial" panose="020B0604020202020204" pitchFamily="34" charset="0"/>
                <a:ea typeface="华文新魏" panose="02010800040101010101" pitchFamily="2" charset="-122"/>
              </a:rPr>
              <a:t>数据区</a:t>
            </a:r>
            <a:endParaRPr lang="zh-CN" altLang="en-US" sz="1800" dirty="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44064" name="矩形 1"/>
          <p:cNvSpPr/>
          <p:nvPr/>
        </p:nvSpPr>
        <p:spPr>
          <a:xfrm>
            <a:off x="5327650" y="5024438"/>
            <a:ext cx="2160588" cy="1477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/>
              <a:t>ACK Flooding</a:t>
            </a:r>
            <a:endParaRPr lang="en-US" altLang="zh-CN" sz="1800" dirty="0"/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/>
              <a:t>TCP-SYN Flood</a:t>
            </a:r>
            <a:r>
              <a:rPr lang="zh-CN" altLang="en-US" sz="1800" dirty="0"/>
              <a:t>攻击</a:t>
            </a:r>
            <a:endParaRPr lang="en-US" altLang="zh-CN" sz="1800" dirty="0"/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/>
              <a:t>RST</a:t>
            </a:r>
            <a:r>
              <a:rPr lang="zh-CN" altLang="en-US" sz="1800" dirty="0"/>
              <a:t>复位攻击</a:t>
            </a:r>
            <a:endParaRPr lang="en-US" altLang="zh-CN" sz="1800" dirty="0"/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/>
              <a:t>FIN </a:t>
            </a:r>
            <a:r>
              <a:rPr lang="zh-CN" altLang="en-US" sz="1800" dirty="0"/>
              <a:t>攻击</a:t>
            </a:r>
            <a:endParaRPr lang="zh-CN" altLang="en-US" sz="1800" dirty="0"/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/>
              <a:t>DOS</a:t>
            </a:r>
            <a:r>
              <a:rPr lang="zh-CN" altLang="en-US" sz="1800" dirty="0"/>
              <a:t>与</a:t>
            </a:r>
            <a:r>
              <a:rPr lang="en-US" altLang="zh-CN" sz="1800" dirty="0"/>
              <a:t>DDOS</a:t>
            </a:r>
            <a:r>
              <a:rPr lang="zh-CN" altLang="en-US" sz="1800" dirty="0"/>
              <a:t>攻击</a:t>
            </a:r>
            <a:endParaRPr lang="zh-CN" altLang="en-US" sz="1800" dirty="0"/>
          </a:p>
        </p:txBody>
      </p:sp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协议数据段格式（续）</a:t>
            </a:r>
            <a:endParaRPr lang="zh-CN" altLang="en-US" dirty="0"/>
          </a:p>
        </p:txBody>
      </p:sp>
      <p:sp>
        <p:nvSpPr>
          <p:cNvPr id="46083" name="Rectangle 3"/>
          <p:cNvSpPr>
            <a:spLocks noGrp="1"/>
          </p:cNvSpPr>
          <p:nvPr>
            <p:ph idx="1"/>
          </p:nvPr>
        </p:nvSpPr>
        <p:spPr>
          <a:xfrm>
            <a:off x="1258888" y="1557338"/>
            <a:ext cx="7586662" cy="4967287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None/>
            </a:pPr>
            <a:r>
              <a:rPr lang="en-US" altLang="zh-CN" sz="2400" dirty="0"/>
              <a:t>struct tcphdr {</a:t>
            </a:r>
            <a:br>
              <a:rPr lang="en-US" altLang="zh-CN" sz="2400" dirty="0"/>
            </a:br>
            <a:r>
              <a:rPr lang="en-US" altLang="zh-CN" sz="2400" dirty="0"/>
              <a:t>	WORD 	SourPort;</a:t>
            </a:r>
            <a:br>
              <a:rPr lang="en-US" altLang="zh-CN" sz="2400" dirty="0"/>
            </a:br>
            <a:r>
              <a:rPr lang="en-US" altLang="zh-CN" sz="2400" dirty="0"/>
              <a:t>	WORD 	DestPort;</a:t>
            </a:r>
            <a:br>
              <a:rPr lang="en-US" altLang="zh-CN" sz="2400" dirty="0"/>
            </a:br>
            <a:r>
              <a:rPr lang="en-US" altLang="zh-CN" sz="2400" dirty="0"/>
              <a:t>	DWORD 	SeqNo;</a:t>
            </a:r>
            <a:br>
              <a:rPr lang="en-US" altLang="zh-CN" sz="2400" dirty="0"/>
            </a:br>
            <a:r>
              <a:rPr lang="en-US" altLang="zh-CN" sz="2400" dirty="0"/>
              <a:t>	DWORD 	AckNo;</a:t>
            </a:r>
            <a:br>
              <a:rPr lang="en-US" altLang="zh-CN" sz="2400" dirty="0"/>
            </a:br>
            <a:r>
              <a:rPr lang="en-US" altLang="zh-CN" sz="2400" dirty="0"/>
              <a:t>	BYTE 		HLen;</a:t>
            </a:r>
            <a:br>
              <a:rPr lang="en-US" altLang="zh-CN" sz="2400" dirty="0"/>
            </a:br>
            <a:r>
              <a:rPr lang="en-US" altLang="zh-CN" sz="2400" dirty="0"/>
              <a:t>	BYTE 		Flag;</a:t>
            </a:r>
            <a:br>
              <a:rPr lang="en-US" altLang="zh-CN" sz="2400" dirty="0"/>
            </a:br>
            <a:r>
              <a:rPr lang="en-US" altLang="zh-CN" sz="2400" dirty="0"/>
              <a:t>	WORD 	Window;</a:t>
            </a:r>
            <a:br>
              <a:rPr lang="en-US" altLang="zh-CN" sz="2400" dirty="0"/>
            </a:br>
            <a:r>
              <a:rPr lang="en-US" altLang="zh-CN" sz="2400" dirty="0"/>
              <a:t>	WORD 	ChkSum;</a:t>
            </a:r>
            <a:br>
              <a:rPr lang="en-US" altLang="zh-CN" sz="2400" dirty="0"/>
            </a:br>
            <a:r>
              <a:rPr lang="en-US" altLang="zh-CN" sz="2400" dirty="0"/>
              <a:t>	WORD 	UrgPtr;</a:t>
            </a:r>
            <a:br>
              <a:rPr lang="en-US" altLang="zh-CN" sz="2400" dirty="0"/>
            </a:br>
            <a:r>
              <a:rPr lang="en-US" altLang="zh-CN" sz="2400" dirty="0"/>
              <a:t>	/* Put options here. */</a:t>
            </a:r>
            <a:br>
              <a:rPr lang="en-US" altLang="zh-CN" sz="2400" dirty="0"/>
            </a:br>
            <a:r>
              <a:rPr lang="en-US" altLang="zh-CN" sz="2400" dirty="0"/>
              <a:t>}; </a:t>
            </a:r>
            <a:endParaRPr lang="en-US" altLang="zh-CN" sz="2400" dirty="0"/>
          </a:p>
        </p:txBody>
      </p:sp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协议数据段格式（续）</a:t>
            </a:r>
            <a:endParaRPr lang="zh-CN" altLang="en-US" dirty="0"/>
          </a:p>
        </p:txBody>
      </p:sp>
      <p:sp>
        <p:nvSpPr>
          <p:cNvPr id="16589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84313"/>
            <a:ext cx="8540750" cy="49688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</a:rPr>
              <a:t>几个需要说明的字段</a:t>
            </a: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HLEN</a:t>
            </a:r>
            <a:r>
              <a:rPr kumimoji="0" lang="zh-CN" altLang="en-US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：首部长度，以</a:t>
            </a:r>
            <a:r>
              <a:rPr kumimoji="0" lang="en-US" altLang="zh-CN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4</a:t>
            </a:r>
            <a:r>
              <a:rPr kumimoji="0" lang="zh-CN" altLang="en-US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字节（</a:t>
            </a:r>
            <a:r>
              <a:rPr kumimoji="0" lang="en-US" altLang="zh-CN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32</a:t>
            </a:r>
            <a:r>
              <a:rPr kumimoji="0" lang="zh-CN" altLang="en-US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位）为单位。</a:t>
            </a:r>
            <a:r>
              <a:rPr kumimoji="0" lang="en-US" altLang="zh-CN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tcp</a:t>
            </a:r>
            <a:r>
              <a:rPr kumimoji="0" lang="zh-CN" altLang="en-US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数据段首部包括固定和变长两部分；</a:t>
            </a:r>
            <a:endParaRPr kumimoji="0" lang="zh-CN" altLang="en-US" sz="26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窗口：为通告窗口；</a:t>
            </a:r>
            <a:endParaRPr kumimoji="0" lang="zh-CN" altLang="en-US" sz="26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URG</a:t>
            </a:r>
            <a:r>
              <a:rPr kumimoji="0" lang="zh-CN" altLang="en-US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位：如果使用</a:t>
            </a:r>
            <a:r>
              <a:rPr kumimoji="0" lang="zh-CN" altLang="en-US" sz="26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紧急数据指针</a:t>
            </a:r>
            <a:r>
              <a:rPr kumimoji="0" lang="zh-CN" altLang="en-US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，则将这一位设为</a:t>
            </a:r>
            <a:r>
              <a:rPr kumimoji="0" lang="en-US" altLang="zh-CN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1</a:t>
            </a:r>
            <a:endParaRPr kumimoji="0" lang="en-US" altLang="zh-CN" sz="26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ACK</a:t>
            </a:r>
            <a:r>
              <a:rPr kumimoji="0" lang="zh-CN" altLang="en-US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位：如果确认序列号有效，则设为</a:t>
            </a:r>
            <a:r>
              <a:rPr kumimoji="0" lang="en-US" altLang="zh-CN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1</a:t>
            </a:r>
            <a:r>
              <a:rPr kumimoji="0" lang="zh-CN" altLang="en-US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；</a:t>
            </a:r>
            <a:endParaRPr kumimoji="0" lang="zh-CN" altLang="en-US" sz="26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PSH</a:t>
            </a:r>
            <a:r>
              <a:rPr kumimoji="0" lang="zh-CN" altLang="en-US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位：表示</a:t>
            </a:r>
            <a:r>
              <a:rPr kumimoji="0" lang="zh-CN" altLang="en-US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Arial" panose="020B0604020202020204"/>
                <a:ea typeface="+mn-ea"/>
              </a:rPr>
              <a:t>”</a:t>
            </a:r>
            <a:r>
              <a:rPr kumimoji="0" lang="zh-CN" altLang="en-US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推</a:t>
            </a:r>
            <a:r>
              <a:rPr kumimoji="0" lang="zh-CN" altLang="en-US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Arial" panose="020B0604020202020204"/>
                <a:ea typeface="+mn-ea"/>
              </a:rPr>
              <a:t>”</a:t>
            </a:r>
            <a:r>
              <a:rPr kumimoji="0" lang="zh-CN" altLang="en-US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数据，如果这一位设置成</a:t>
            </a:r>
            <a:r>
              <a:rPr kumimoji="0" lang="en-US" altLang="zh-CN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1</a:t>
            </a:r>
            <a:r>
              <a:rPr kumimoji="0" lang="zh-CN" altLang="en-US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，表示希望接收方在接收到这个数据段之后，将它</a:t>
            </a:r>
            <a:r>
              <a:rPr kumimoji="0" lang="zh-CN" altLang="en-US" sz="26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立即传</a:t>
            </a:r>
            <a:r>
              <a:rPr kumimoji="0" lang="zh-CN" altLang="en-US" sz="2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送给高层应用程序，而不是缓存起来。</a:t>
            </a:r>
            <a:endParaRPr kumimoji="0" lang="zh-CN" altLang="en-US" sz="26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uLnTx/>
              <a:uFillTx/>
              <a:latin typeface="+mn-lt"/>
              <a:ea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协议数据段格式（续）</a:t>
            </a:r>
            <a:endParaRPr lang="zh-CN" altLang="en-US" dirty="0"/>
          </a:p>
        </p:txBody>
      </p:sp>
      <p:sp>
        <p:nvSpPr>
          <p:cNvPr id="166915" name="Rectangle 3"/>
          <p:cNvSpPr>
            <a:spLocks noGrp="1" noChangeArrowheads="1"/>
          </p:cNvSpPr>
          <p:nvPr>
            <p:ph idx="1"/>
          </p:nvPr>
        </p:nvSpPr>
        <p:spPr>
          <a:xfrm>
            <a:off x="971550" y="1628775"/>
            <a:ext cx="7772400" cy="24479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RST</a:t>
            </a: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位：表示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请求重置连接</a:t>
            </a: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。当</a:t>
            </a: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TCP</a:t>
            </a: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协议接收到一个不能处理的数据段时，向对方</a:t>
            </a: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TCP</a:t>
            </a: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协议发送这种数据段，表示这个数据段所标识的连接出现了某种错误，请求对方</a:t>
            </a: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TCP</a:t>
            </a: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协议将这个连接清除。</a:t>
            </a:r>
            <a:endParaRPr kumimoji="0" lang="zh-CN" altLang="en-US" sz="2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lt"/>
              <a:ea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en-US" altLang="zh-CN" dirty="0"/>
              <a:t>TCP</a:t>
            </a:r>
            <a:r>
              <a:rPr lang="zh-CN" altLang="en-US" dirty="0"/>
              <a:t>协议数据段格式（续）</a:t>
            </a:r>
            <a:endParaRPr lang="zh-CN" altLang="en-US" dirty="0"/>
          </a:p>
        </p:txBody>
      </p:sp>
      <p:sp>
        <p:nvSpPr>
          <p:cNvPr id="50179" name="内容占位符 2"/>
          <p:cNvSpPr>
            <a:spLocks noGrp="1"/>
          </p:cNvSpPr>
          <p:nvPr>
            <p:ph idx="1"/>
          </p:nvPr>
        </p:nvSpPr>
        <p:spPr>
          <a:xfrm>
            <a:off x="971550" y="1557338"/>
            <a:ext cx="7772400" cy="1584325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sz="2800" dirty="0"/>
              <a:t>客户端尝试与服务器未对外提供服务的端口建立</a:t>
            </a:r>
            <a:r>
              <a:rPr lang="en-US" altLang="zh-CN" sz="2800" dirty="0"/>
              <a:t>TCP</a:t>
            </a:r>
            <a:r>
              <a:rPr lang="zh-CN" altLang="en-US" sz="2800" dirty="0"/>
              <a:t>连接，服务器将会直接向客户端发送</a:t>
            </a:r>
            <a:r>
              <a:rPr lang="en-US" altLang="zh-CN" sz="2800" dirty="0"/>
              <a:t>reset</a:t>
            </a:r>
            <a:r>
              <a:rPr lang="zh-CN" altLang="en-US" sz="2800" dirty="0"/>
              <a:t>报文。</a:t>
            </a:r>
            <a:endParaRPr lang="zh-CN" altLang="en-US" sz="2800" dirty="0"/>
          </a:p>
        </p:txBody>
      </p:sp>
      <p:pic>
        <p:nvPicPr>
          <p:cNvPr id="50180" name="Picture 1" descr="C:\Users\admin\AppData\Roaming\Tencent\Users\275129963\QQ\WinTemp\RichOle\@OE79WWMA`}WOV2O{P%9IAS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050" y="3290888"/>
            <a:ext cx="5029200" cy="2447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en-US" altLang="zh-CN" dirty="0"/>
              <a:t>TCP</a:t>
            </a:r>
            <a:r>
              <a:rPr lang="zh-CN" altLang="en-US" dirty="0"/>
              <a:t>协议数据段格式（续）</a:t>
            </a:r>
            <a:endParaRPr lang="zh-CN" altLang="en-US" dirty="0"/>
          </a:p>
        </p:txBody>
      </p:sp>
      <p:sp>
        <p:nvSpPr>
          <p:cNvPr id="51203" name="内容占位符 2"/>
          <p:cNvSpPr>
            <a:spLocks noGrp="1"/>
          </p:cNvSpPr>
          <p:nvPr>
            <p:ph idx="1"/>
          </p:nvPr>
        </p:nvSpPr>
        <p:spPr>
          <a:xfrm>
            <a:off x="971550" y="1557338"/>
            <a:ext cx="7772400" cy="1584325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sz="2800" dirty="0"/>
              <a:t>客户端和服务器的某一方在交互的过程中发生异常（如程序崩溃等），该方系统将向对端发送</a:t>
            </a:r>
            <a:r>
              <a:rPr lang="en-US" altLang="zh-CN" sz="2800" dirty="0"/>
              <a:t>TCP reset</a:t>
            </a:r>
            <a:r>
              <a:rPr lang="zh-CN" altLang="en-US" sz="2800" dirty="0"/>
              <a:t>报文，告之对方释放相关的</a:t>
            </a:r>
            <a:r>
              <a:rPr lang="en-US" altLang="zh-CN" sz="2800" dirty="0"/>
              <a:t>TCP</a:t>
            </a:r>
            <a:r>
              <a:rPr lang="zh-CN" altLang="en-US" sz="2800" dirty="0"/>
              <a:t>连接，如下图所示：。</a:t>
            </a:r>
            <a:endParaRPr lang="zh-CN" altLang="en-US" sz="2800" dirty="0"/>
          </a:p>
        </p:txBody>
      </p:sp>
      <p:pic>
        <p:nvPicPr>
          <p:cNvPr id="51204" name="Picture 1" descr="C:\Users\admin\AppData\Roaming\Tencent\Users\275129963\QQ\WinTemp\RichOle\55DL@1Y8E9T58XJB{RXJFC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4438" y="3595688"/>
            <a:ext cx="3757612" cy="20875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en-US" altLang="zh-CN" dirty="0"/>
              <a:t>TCP</a:t>
            </a:r>
            <a:r>
              <a:rPr lang="zh-CN" altLang="en-US" dirty="0"/>
              <a:t>协议数据段格式（续）</a:t>
            </a:r>
            <a:endParaRPr lang="zh-CN" altLang="en-US" dirty="0"/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>
          <a:xfrm>
            <a:off x="971550" y="1557338"/>
            <a:ext cx="7772400" cy="1584325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sz="2800" dirty="0"/>
              <a:t>接收端收到</a:t>
            </a:r>
            <a:r>
              <a:rPr lang="en-US" altLang="zh-CN" sz="2800" dirty="0"/>
              <a:t>TCP</a:t>
            </a:r>
            <a:r>
              <a:rPr lang="zh-CN" altLang="en-US" sz="2800" dirty="0"/>
              <a:t>报文，但是发现该</a:t>
            </a:r>
            <a:r>
              <a:rPr lang="en-US" altLang="zh-CN" sz="2800" dirty="0"/>
              <a:t>TCP</a:t>
            </a:r>
            <a:r>
              <a:rPr lang="zh-CN" altLang="en-US" sz="2800" dirty="0"/>
              <a:t>的报文，并不在其已建立的</a:t>
            </a:r>
            <a:r>
              <a:rPr lang="en-US" altLang="zh-CN" sz="2800" dirty="0"/>
              <a:t>TCP</a:t>
            </a:r>
            <a:r>
              <a:rPr lang="zh-CN" altLang="en-US" sz="2800" dirty="0"/>
              <a:t>连接列表内，则其直接向对端发送</a:t>
            </a:r>
            <a:r>
              <a:rPr lang="en-US" altLang="zh-CN" sz="2800" dirty="0"/>
              <a:t>reset</a:t>
            </a:r>
            <a:r>
              <a:rPr lang="zh-CN" altLang="en-US" sz="2800" dirty="0"/>
              <a:t>报文，如下图所示。</a:t>
            </a:r>
            <a:endParaRPr lang="zh-CN" altLang="en-US" sz="2800" dirty="0"/>
          </a:p>
        </p:txBody>
      </p:sp>
      <p:pic>
        <p:nvPicPr>
          <p:cNvPr id="52228" name="Picture 1" descr="C:\Users\admin\AppData\Roaming\Tencent\Users\275129963\QQ\WinTemp\RichOle\MC16C2DJ8@8LQ)7Q_~I3%[K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7450" y="3068638"/>
            <a:ext cx="3554413" cy="27828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en-US" altLang="zh-CN" dirty="0"/>
              <a:t>TCP</a:t>
            </a:r>
            <a:r>
              <a:rPr lang="zh-CN" altLang="en-US" dirty="0"/>
              <a:t>协议数据段格式（续）</a:t>
            </a:r>
            <a:endParaRPr lang="zh-CN" altLang="en-US" dirty="0"/>
          </a:p>
        </p:txBody>
      </p:sp>
      <p:sp>
        <p:nvSpPr>
          <p:cNvPr id="53251" name="内容占位符 2"/>
          <p:cNvSpPr>
            <a:spLocks noGrp="1"/>
          </p:cNvSpPr>
          <p:nvPr>
            <p:ph idx="1"/>
          </p:nvPr>
        </p:nvSpPr>
        <p:spPr>
          <a:xfrm>
            <a:off x="971550" y="1557338"/>
            <a:ext cx="7772400" cy="1584325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sz="2800" dirty="0"/>
              <a:t>在交互的双方中的某一方长期未收到来自对方的确认报文，则其在超出一定的重传次数或时间后，会主动向对端发送</a:t>
            </a:r>
            <a:r>
              <a:rPr lang="en-US" altLang="zh-CN" sz="2800" dirty="0"/>
              <a:t>reset</a:t>
            </a:r>
            <a:r>
              <a:rPr lang="zh-CN" altLang="en-US" sz="2800" dirty="0"/>
              <a:t>报文释放该</a:t>
            </a:r>
            <a:r>
              <a:rPr lang="en-US" altLang="zh-CN" sz="2800" dirty="0"/>
              <a:t>TCP</a:t>
            </a:r>
            <a:r>
              <a:rPr lang="zh-CN" altLang="en-US" sz="2800" dirty="0"/>
              <a:t>连接，如下图所示。</a:t>
            </a:r>
            <a:endParaRPr lang="zh-CN" altLang="en-US" sz="2800" dirty="0"/>
          </a:p>
        </p:txBody>
      </p:sp>
      <p:pic>
        <p:nvPicPr>
          <p:cNvPr id="53252" name="Picture 1" descr="C:\Users\admin\AppData\Roaming\Tencent\Users\275129963\QQ\WinTemp\RichOle\L4FD5%%UI]_}~QA`0MA`%3K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2138" y="3517900"/>
            <a:ext cx="2390775" cy="2657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协议数据段格式（续）</a:t>
            </a:r>
            <a:endParaRPr lang="zh-CN" altLang="en-US" dirty="0"/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>
          <a:xfrm>
            <a:off x="950913" y="1412776"/>
            <a:ext cx="7993062" cy="5014912"/>
          </a:xfrm>
        </p:spPr>
        <p:txBody>
          <a:bodyPr vert="horz" wrap="square" lIns="91440" tIns="45720" rIns="91440" bIns="45720" numCol="1" anchor="t" anchorCtr="0" compatLnSpc="1"/>
          <a:lstStyle/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SYN</a:t>
            </a: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位：请求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建立</a:t>
            </a: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连接。</a:t>
            </a:r>
            <a:r>
              <a:rPr kumimoji="0" lang="en-US" altLang="zh-CN" sz="26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tcp</a:t>
            </a: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用这种数据段向对方</a:t>
            </a:r>
            <a:r>
              <a:rPr kumimoji="0" lang="en-US" altLang="zh-CN" sz="26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tcp</a:t>
            </a: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协议请求建立连接，在这个数据段中，</a:t>
            </a:r>
            <a:r>
              <a:rPr kumimoji="0" lang="en-US" altLang="zh-CN" sz="26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tcp</a:t>
            </a: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协议将它选择的初始序列号通知对方，并且与对方协议协商最大数据段的大小。</a:t>
            </a:r>
            <a:endParaRPr kumimoji="0" lang="zh-CN" altLang="en-US" sz="2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FIN</a:t>
            </a: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位：请求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关闭</a:t>
            </a: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连接。当协议收到对这个数据段的确认后，成功关闭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写</a:t>
            </a: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方向的连接，因为</a:t>
            </a:r>
            <a:r>
              <a:rPr kumimoji="0" lang="en-US" altLang="zh-CN" sz="26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tcp</a:t>
            </a: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连接是全双工的，在发送了</a:t>
            </a: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FIN</a:t>
            </a: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数据段之后，它仍能接收数据，直至对方也发送</a:t>
            </a: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FIN</a:t>
            </a: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数据段。</a:t>
            </a:r>
            <a:endParaRPr kumimoji="0" lang="zh-CN" altLang="en-US" sz="2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紧急指针：如果设置了</a:t>
            </a: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URG</a:t>
            </a: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位，这个字段指出紧急数据相对于这个数据段的开始序列号的偏移量。</a:t>
            </a:r>
            <a:r>
              <a:rPr kumimoji="0" lang="en-US" altLang="zh-CN" sz="26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tcp</a:t>
            </a: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lt"/>
                <a:ea typeface="+mn-ea"/>
              </a:rPr>
              <a:t>协议只提供一字节的紧急数据，但由于历史原因，紧急指针指向紧急数据的下一个位置。</a:t>
            </a:r>
            <a:endParaRPr kumimoji="0" lang="zh-CN" altLang="en-US" sz="2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lt"/>
              <a:ea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/>
              <a:t>参考书目</a:t>
            </a:r>
            <a:endParaRPr lang="zh-CN" altLang="en-US" dirty="0"/>
          </a:p>
        </p:txBody>
      </p:sp>
      <p:sp>
        <p:nvSpPr>
          <p:cNvPr id="717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dirty="0"/>
              <a:t>张炯</a:t>
            </a:r>
            <a:r>
              <a:rPr lang="en-US" altLang="zh-CN" dirty="0"/>
              <a:t>. </a:t>
            </a:r>
            <a:r>
              <a:rPr lang="en-US" altLang="zh-CN" dirty="0">
                <a:latin typeface="Arial" panose="020B0604020202020204" pitchFamily="34" charset="0"/>
              </a:rPr>
              <a:t>“</a:t>
            </a:r>
            <a:r>
              <a:rPr lang="en-US" altLang="zh-CN" dirty="0"/>
              <a:t>Unix</a:t>
            </a:r>
            <a:r>
              <a:rPr lang="zh-CN" altLang="en-US" dirty="0"/>
              <a:t>网络编程：使用技术与实例分析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en-US" altLang="zh-CN" dirty="0"/>
              <a:t>. </a:t>
            </a:r>
            <a:r>
              <a:rPr lang="zh-CN" altLang="en-US" dirty="0"/>
              <a:t>清华大学出版社。</a:t>
            </a:r>
            <a:endParaRPr lang="zh-CN" altLang="en-US" dirty="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dirty="0"/>
              <a:t>[</a:t>
            </a:r>
            <a:r>
              <a:rPr lang="zh-CN" altLang="en-US" dirty="0"/>
              <a:t>美</a:t>
            </a:r>
            <a:r>
              <a:rPr lang="en-US" altLang="zh-CN" dirty="0"/>
              <a:t>]W.Richard Stevens</a:t>
            </a:r>
            <a:r>
              <a:rPr lang="zh-CN" altLang="en-US" dirty="0"/>
              <a:t>著</a:t>
            </a:r>
            <a:r>
              <a:rPr lang="en-US" altLang="zh-CN" dirty="0"/>
              <a:t>.《UNIX</a:t>
            </a:r>
            <a:r>
              <a:rPr lang="zh-CN" altLang="en-US" dirty="0"/>
              <a:t>网络编程</a:t>
            </a:r>
            <a:r>
              <a:rPr lang="en-US" altLang="zh-CN" dirty="0"/>
              <a:t>(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卷</a:t>
            </a:r>
            <a:r>
              <a:rPr lang="en-US" altLang="zh-CN" dirty="0"/>
              <a:t>)》.</a:t>
            </a:r>
            <a:r>
              <a:rPr lang="zh-CN" altLang="en-US" dirty="0"/>
              <a:t>清华大学出版社</a:t>
            </a:r>
            <a:endParaRPr lang="zh-CN" altLang="en-US" dirty="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dirty="0"/>
              <a:t>W.richard Stevens. </a:t>
            </a:r>
            <a:r>
              <a:rPr lang="en-US" altLang="zh-CN" dirty="0">
                <a:latin typeface="Arial" panose="020B0604020202020204" pitchFamily="34" charset="0"/>
              </a:rPr>
              <a:t>“</a:t>
            </a:r>
            <a:r>
              <a:rPr lang="en-US" altLang="zh-CN" dirty="0"/>
              <a:t>TCP/IP illustrated, Volume 1: The Protocol</a:t>
            </a:r>
            <a:r>
              <a:rPr lang="en-US" altLang="zh-CN" dirty="0">
                <a:latin typeface="Arial" panose="020B0604020202020204" pitchFamily="34" charset="0"/>
              </a:rPr>
              <a:t>”</a:t>
            </a:r>
            <a:r>
              <a:rPr lang="en-US" altLang="zh-CN" dirty="0"/>
              <a:t>. </a:t>
            </a:r>
            <a:r>
              <a:rPr lang="zh-CN" altLang="en-US" dirty="0"/>
              <a:t>机械工业出版社；</a:t>
            </a:r>
            <a:endParaRPr lang="zh-CN" altLang="en-US" dirty="0"/>
          </a:p>
        </p:txBody>
      </p:sp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/>
          </p:cNvSpPr>
          <p:nvPr>
            <p:ph type="title"/>
          </p:nvPr>
        </p:nvSpPr>
        <p:spPr>
          <a:xfrm>
            <a:off x="1116013" y="115888"/>
            <a:ext cx="7793037" cy="911225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三次握手</a:t>
            </a:r>
            <a:endParaRPr lang="zh-CN" altLang="en-US" dirty="0"/>
          </a:p>
        </p:txBody>
      </p:sp>
      <p:sp>
        <p:nvSpPr>
          <p:cNvPr id="55299" name="Line 3"/>
          <p:cNvSpPr/>
          <p:nvPr/>
        </p:nvSpPr>
        <p:spPr>
          <a:xfrm>
            <a:off x="2843213" y="1773238"/>
            <a:ext cx="0" cy="4176712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arrow" w="med" len="med"/>
          </a:ln>
        </p:spPr>
      </p:sp>
      <p:sp>
        <p:nvSpPr>
          <p:cNvPr id="55300" name="Line 4"/>
          <p:cNvSpPr/>
          <p:nvPr/>
        </p:nvSpPr>
        <p:spPr>
          <a:xfrm>
            <a:off x="5795963" y="1773238"/>
            <a:ext cx="0" cy="4176712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arrow" w="med" len="med"/>
          </a:ln>
        </p:spPr>
      </p:sp>
      <p:sp>
        <p:nvSpPr>
          <p:cNvPr id="169990" name="Line 6"/>
          <p:cNvSpPr/>
          <p:nvPr/>
        </p:nvSpPr>
        <p:spPr>
          <a:xfrm>
            <a:off x="2843213" y="4221163"/>
            <a:ext cx="2952750" cy="865187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302" name="Text Box 8"/>
          <p:cNvSpPr txBox="1"/>
          <p:nvPr/>
        </p:nvSpPr>
        <p:spPr>
          <a:xfrm>
            <a:off x="2463800" y="1125538"/>
            <a:ext cx="895350" cy="519112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客户</a:t>
            </a:r>
            <a:endParaRPr lang="zh-CN" altLang="en-US" sz="2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5303" name="Text Box 9"/>
          <p:cNvSpPr txBox="1"/>
          <p:nvPr/>
        </p:nvSpPr>
        <p:spPr>
          <a:xfrm>
            <a:off x="5148263" y="1125538"/>
            <a:ext cx="1250950" cy="519112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服务器</a:t>
            </a:r>
            <a:endParaRPr lang="zh-CN" altLang="en-US" sz="2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5304" name="Text Box 10"/>
          <p:cNvSpPr txBox="1"/>
          <p:nvPr/>
        </p:nvSpPr>
        <p:spPr>
          <a:xfrm>
            <a:off x="684213" y="981075"/>
            <a:ext cx="1976437" cy="119062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Socket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Connect(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阻塞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)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(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主动打开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) </a:t>
            </a:r>
            <a:r>
              <a:rPr lang="en-US" altLang="zh-CN" sz="1800" dirty="0">
                <a:solidFill>
                  <a:schemeClr val="hlink"/>
                </a:solidFill>
              </a:rPr>
              <a:t>CLOSED</a:t>
            </a:r>
            <a:endParaRPr lang="en-US" altLang="zh-CN" sz="1800" dirty="0">
              <a:solidFill>
                <a:schemeClr val="hlink"/>
              </a:solidFill>
            </a:endParaRPr>
          </a:p>
        </p:txBody>
      </p:sp>
      <p:sp>
        <p:nvSpPr>
          <p:cNvPr id="55305" name="Text Box 11"/>
          <p:cNvSpPr txBox="1"/>
          <p:nvPr/>
        </p:nvSpPr>
        <p:spPr>
          <a:xfrm>
            <a:off x="5867400" y="1628775"/>
            <a:ext cx="1976438" cy="915988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Socket,bind,listen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(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被动打开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) </a:t>
            </a:r>
            <a:r>
              <a:rPr lang="en-US" altLang="zh-CN" sz="1800" dirty="0">
                <a:solidFill>
                  <a:schemeClr val="hlink"/>
                </a:solidFill>
              </a:rPr>
              <a:t>CLOSED</a:t>
            </a:r>
            <a:endParaRPr lang="en-US" altLang="zh-CN" sz="1800" dirty="0">
              <a:solidFill>
                <a:schemeClr val="hlink"/>
              </a:solidFill>
            </a:endParaRPr>
          </a:p>
        </p:txBody>
      </p:sp>
      <p:sp>
        <p:nvSpPr>
          <p:cNvPr id="169998" name="Text Box 14"/>
          <p:cNvSpPr txBox="1"/>
          <p:nvPr/>
        </p:nvSpPr>
        <p:spPr>
          <a:xfrm>
            <a:off x="4395788" y="4156075"/>
            <a:ext cx="1976437" cy="64135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SEQ=</a:t>
            </a: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x+1</a:t>
            </a:r>
            <a:r>
              <a:rPr lang="zh-CN" altLang="en-US" sz="180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Ack=y+1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5307" name="Text Box 15"/>
          <p:cNvSpPr txBox="1"/>
          <p:nvPr/>
        </p:nvSpPr>
        <p:spPr>
          <a:xfrm>
            <a:off x="5867400" y="4724400"/>
            <a:ext cx="1976438" cy="64135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Accept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返回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Read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阻塞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5308" name="Text Box 16"/>
          <p:cNvSpPr txBox="1"/>
          <p:nvPr/>
        </p:nvSpPr>
        <p:spPr>
          <a:xfrm>
            <a:off x="827088" y="3789363"/>
            <a:ext cx="1976437" cy="36671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Connect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返回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70009" name="Line 25"/>
          <p:cNvSpPr/>
          <p:nvPr/>
        </p:nvSpPr>
        <p:spPr>
          <a:xfrm>
            <a:off x="2843213" y="2133600"/>
            <a:ext cx="2952750" cy="865188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0010" name="Text Box 26"/>
          <p:cNvSpPr txBox="1"/>
          <p:nvPr/>
        </p:nvSpPr>
        <p:spPr>
          <a:xfrm>
            <a:off x="3706813" y="2060575"/>
            <a:ext cx="1976437" cy="36671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SYN=1  SEQ= x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70013" name="Line 29"/>
          <p:cNvSpPr/>
          <p:nvPr/>
        </p:nvSpPr>
        <p:spPr>
          <a:xfrm flipH="1">
            <a:off x="2843213" y="3068638"/>
            <a:ext cx="2952750" cy="107950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0014" name="Text Box 30"/>
          <p:cNvSpPr txBox="1"/>
          <p:nvPr/>
        </p:nvSpPr>
        <p:spPr>
          <a:xfrm>
            <a:off x="2954338" y="3068638"/>
            <a:ext cx="2481262" cy="64135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SYN=1  SEQ=y,  ack=x+1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70017" name="Text Box 33"/>
          <p:cNvSpPr txBox="1"/>
          <p:nvPr/>
        </p:nvSpPr>
        <p:spPr>
          <a:xfrm>
            <a:off x="1116014" y="4221163"/>
            <a:ext cx="1663700" cy="32284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80000"/>
              </a:lnSpc>
              <a:buClrTx/>
              <a:buSzTx/>
              <a:buFontTx/>
              <a:defRPr sz="1800" b="0">
                <a:solidFill>
                  <a:schemeClr val="hlink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latin typeface="+mn-lt"/>
                <a:ea typeface="+mn-ea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+mn-lt"/>
                <a:ea typeface="+mn-ea"/>
              </a:defRPr>
            </a:lvl5pPr>
          </a:lstStyle>
          <a:p>
            <a:r>
              <a:rPr lang="en-US" altLang="zh-CN" dirty="0"/>
              <a:t>ESTABLISHED</a:t>
            </a:r>
            <a:endParaRPr lang="en-US" altLang="zh-CN" dirty="0"/>
          </a:p>
        </p:txBody>
      </p:sp>
      <p:sp>
        <p:nvSpPr>
          <p:cNvPr id="170018" name="Text Box 34"/>
          <p:cNvSpPr txBox="1"/>
          <p:nvPr/>
        </p:nvSpPr>
        <p:spPr>
          <a:xfrm>
            <a:off x="5878513" y="5409617"/>
            <a:ext cx="1976437" cy="32284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80000"/>
              </a:lnSpc>
              <a:buClrTx/>
              <a:buSzTx/>
              <a:buFontTx/>
              <a:defRPr sz="1800" b="0">
                <a:solidFill>
                  <a:schemeClr val="hlink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latin typeface="+mn-lt"/>
                <a:ea typeface="+mn-ea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+mn-lt"/>
                <a:ea typeface="+mn-ea"/>
              </a:defRPr>
            </a:lvl5pPr>
          </a:lstStyle>
          <a:p>
            <a:r>
              <a:rPr lang="en-US" altLang="zh-CN" dirty="0"/>
              <a:t>ESTABLISHED</a:t>
            </a:r>
            <a:endParaRPr lang="en-US" altLang="zh-CN" dirty="0"/>
          </a:p>
        </p:txBody>
      </p:sp>
      <p:sp>
        <p:nvSpPr>
          <p:cNvPr id="170019" name="Text Box 35"/>
          <p:cNvSpPr txBox="1"/>
          <p:nvPr/>
        </p:nvSpPr>
        <p:spPr>
          <a:xfrm>
            <a:off x="5867400" y="3141663"/>
            <a:ext cx="1428750" cy="32284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hlin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SYN_RCVD</a:t>
            </a:r>
            <a:endParaRPr lang="en-US" altLang="zh-CN" sz="1800" dirty="0">
              <a:solidFill>
                <a:schemeClr val="hlin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5316" name="Rectangle 36"/>
          <p:cNvSpPr/>
          <p:nvPr/>
        </p:nvSpPr>
        <p:spPr>
          <a:xfrm>
            <a:off x="5878513" y="2486025"/>
            <a:ext cx="925512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hlink"/>
                </a:solidFill>
              </a:rPr>
              <a:t>LISTEN</a:t>
            </a:r>
            <a:endParaRPr lang="en-US" altLang="zh-CN" sz="1800" dirty="0">
              <a:solidFill>
                <a:schemeClr val="hlink"/>
              </a:solidFill>
            </a:endParaRPr>
          </a:p>
        </p:txBody>
      </p:sp>
      <p:sp>
        <p:nvSpPr>
          <p:cNvPr id="170021" name="Rectangle 37"/>
          <p:cNvSpPr/>
          <p:nvPr/>
        </p:nvSpPr>
        <p:spPr>
          <a:xfrm>
            <a:off x="1438275" y="2254250"/>
            <a:ext cx="1262063" cy="311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hlink"/>
                </a:solidFill>
              </a:rPr>
              <a:t>SYN_SENT</a:t>
            </a:r>
            <a:endParaRPr lang="en-US" altLang="zh-CN" sz="1800" dirty="0">
              <a:solidFill>
                <a:schemeClr val="hlink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0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70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0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70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70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0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0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169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169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0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98" grpId="0"/>
      <p:bldP spid="170010" grpId="0"/>
      <p:bldP spid="170014" grpId="0"/>
      <p:bldP spid="170017" grpId="0"/>
      <p:bldP spid="170018" grpId="0"/>
      <p:bldP spid="170019" grpId="0"/>
      <p:bldP spid="1700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/>
          </p:cNvSpPr>
          <p:nvPr>
            <p:ph type="title"/>
          </p:nvPr>
        </p:nvSpPr>
        <p:spPr>
          <a:xfrm>
            <a:off x="1116013" y="115888"/>
            <a:ext cx="7793037" cy="911225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三次握手</a:t>
            </a:r>
            <a:endParaRPr lang="zh-CN" altLang="en-US" dirty="0"/>
          </a:p>
        </p:txBody>
      </p:sp>
      <p:pic>
        <p:nvPicPr>
          <p:cNvPr id="6656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6375" y="1628775"/>
            <a:ext cx="6264275" cy="50403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/>
          </p:cNvSpPr>
          <p:nvPr>
            <p:ph type="title"/>
          </p:nvPr>
        </p:nvSpPr>
        <p:spPr>
          <a:xfrm>
            <a:off x="1116013" y="115888"/>
            <a:ext cx="7793037" cy="911225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三次握手</a:t>
            </a:r>
            <a:endParaRPr lang="zh-CN" altLang="en-US" dirty="0"/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3530" y="1074420"/>
            <a:ext cx="5996940" cy="470916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/>
          </p:cNvSpPr>
          <p:nvPr>
            <p:ph type="title"/>
          </p:nvPr>
        </p:nvSpPr>
        <p:spPr>
          <a:xfrm>
            <a:off x="1116013" y="115888"/>
            <a:ext cx="7793037" cy="911225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三次握手</a:t>
            </a:r>
            <a:endParaRPr lang="zh-CN" altLang="en-US" dirty="0"/>
          </a:p>
        </p:txBody>
      </p:sp>
      <p:pic>
        <p:nvPicPr>
          <p:cNvPr id="7065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1557338"/>
            <a:ext cx="7056438" cy="5040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endParaRPr lang="zh-CN" altLang="zh-CN" dirty="0"/>
          </a:p>
        </p:txBody>
      </p:sp>
      <p:sp>
        <p:nvSpPr>
          <p:cNvPr id="57347" name="AutoShape 4"/>
          <p:cNvSpPr/>
          <p:nvPr/>
        </p:nvSpPr>
        <p:spPr>
          <a:xfrm>
            <a:off x="3959225" y="2925763"/>
            <a:ext cx="1368425" cy="3587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LISTEN</a:t>
            </a:r>
            <a:endParaRPr lang="en-US" altLang="zh-CN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7348" name="AutoShape 5"/>
          <p:cNvSpPr/>
          <p:nvPr/>
        </p:nvSpPr>
        <p:spPr>
          <a:xfrm>
            <a:off x="900113" y="3717925"/>
            <a:ext cx="1368425" cy="3587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SYN_RCVD</a:t>
            </a:r>
            <a:endParaRPr lang="en-US" altLang="zh-CN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7349" name="AutoShape 6"/>
          <p:cNvSpPr/>
          <p:nvPr/>
        </p:nvSpPr>
        <p:spPr>
          <a:xfrm>
            <a:off x="6516688" y="3717925"/>
            <a:ext cx="1368425" cy="3587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SYN_SENT</a:t>
            </a:r>
            <a:endParaRPr lang="en-US" altLang="zh-CN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7350" name="AutoShape 7"/>
          <p:cNvSpPr/>
          <p:nvPr/>
        </p:nvSpPr>
        <p:spPr>
          <a:xfrm>
            <a:off x="3563938" y="4725988"/>
            <a:ext cx="1871662" cy="3587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ESTABLISHED</a:t>
            </a:r>
            <a:endParaRPr lang="en-US" altLang="zh-CN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0952" name="Line 8"/>
          <p:cNvSpPr/>
          <p:nvPr/>
        </p:nvSpPr>
        <p:spPr>
          <a:xfrm>
            <a:off x="5148263" y="2205038"/>
            <a:ext cx="2232025" cy="1512887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10953" name="Line 9"/>
          <p:cNvSpPr/>
          <p:nvPr/>
        </p:nvSpPr>
        <p:spPr>
          <a:xfrm flipH="1">
            <a:off x="2268538" y="3933825"/>
            <a:ext cx="4248150" cy="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10954" name="Text Box 10"/>
          <p:cNvSpPr txBox="1"/>
          <p:nvPr/>
        </p:nvSpPr>
        <p:spPr>
          <a:xfrm rot="2126792">
            <a:off x="5292725" y="2493963"/>
            <a:ext cx="1465263" cy="58102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应用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主动打开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发送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:SYN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7354" name="Text Box 11"/>
          <p:cNvSpPr txBox="1"/>
          <p:nvPr/>
        </p:nvSpPr>
        <p:spPr>
          <a:xfrm>
            <a:off x="3743325" y="2349500"/>
            <a:ext cx="1465263" cy="58102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应用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被动打开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发送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:&lt;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无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&gt;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0956" name="Text Box 12"/>
          <p:cNvSpPr txBox="1"/>
          <p:nvPr/>
        </p:nvSpPr>
        <p:spPr>
          <a:xfrm rot="-791284">
            <a:off x="1295400" y="3070225"/>
            <a:ext cx="2519363" cy="33655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接收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:SYN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；发送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:SYN,ACK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0957" name="Text Box 13"/>
          <p:cNvSpPr txBox="1"/>
          <p:nvPr/>
        </p:nvSpPr>
        <p:spPr>
          <a:xfrm>
            <a:off x="3132138" y="3646488"/>
            <a:ext cx="2349500" cy="58102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接收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:SYN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发送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:SYN,ACK,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同时打开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0958" name="Text Box 14"/>
          <p:cNvSpPr txBox="1"/>
          <p:nvPr/>
        </p:nvSpPr>
        <p:spPr>
          <a:xfrm rot="1233397">
            <a:off x="2124075" y="4221163"/>
            <a:ext cx="1195388" cy="58102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接收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:ACK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发送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:&lt;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无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&gt;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0959" name="Text Box 15"/>
          <p:cNvSpPr txBox="1"/>
          <p:nvPr/>
        </p:nvSpPr>
        <p:spPr>
          <a:xfrm rot="-1314371">
            <a:off x="5364163" y="4287838"/>
            <a:ext cx="1476375" cy="58102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接收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:SYN,ACK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发送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:ACK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7359" name="AutoShape 16"/>
          <p:cNvSpPr/>
          <p:nvPr/>
        </p:nvSpPr>
        <p:spPr>
          <a:xfrm>
            <a:off x="3852863" y="1846263"/>
            <a:ext cx="1368425" cy="3587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CLOSED</a:t>
            </a:r>
            <a:endParaRPr lang="en-US" altLang="zh-CN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7360" name="Text Box 17"/>
          <p:cNvSpPr txBox="1"/>
          <p:nvPr/>
        </p:nvSpPr>
        <p:spPr>
          <a:xfrm>
            <a:off x="4140200" y="1512888"/>
            <a:ext cx="793750" cy="33655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起始点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0962" name="Line 18"/>
          <p:cNvSpPr/>
          <p:nvPr/>
        </p:nvSpPr>
        <p:spPr>
          <a:xfrm>
            <a:off x="1619250" y="4149725"/>
            <a:ext cx="1871663" cy="647700"/>
          </a:xfrm>
          <a:prstGeom prst="line">
            <a:avLst/>
          </a:prstGeom>
          <a:ln w="12700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210963" name="Line 19"/>
          <p:cNvSpPr/>
          <p:nvPr/>
        </p:nvSpPr>
        <p:spPr>
          <a:xfrm flipH="1">
            <a:off x="1619250" y="3068638"/>
            <a:ext cx="2305050" cy="576262"/>
          </a:xfrm>
          <a:prstGeom prst="line">
            <a:avLst/>
          </a:prstGeom>
          <a:ln w="12700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210964" name="Line 20"/>
          <p:cNvSpPr/>
          <p:nvPr/>
        </p:nvSpPr>
        <p:spPr>
          <a:xfrm flipH="1">
            <a:off x="5435600" y="4149725"/>
            <a:ext cx="1728788" cy="719138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7364" name="Line 21"/>
          <p:cNvSpPr/>
          <p:nvPr/>
        </p:nvSpPr>
        <p:spPr>
          <a:xfrm>
            <a:off x="4572000" y="2203450"/>
            <a:ext cx="0" cy="720725"/>
          </a:xfrm>
          <a:prstGeom prst="line">
            <a:avLst/>
          </a:prstGeom>
          <a:ln w="12700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57365" name="Line 22"/>
          <p:cNvSpPr/>
          <p:nvPr/>
        </p:nvSpPr>
        <p:spPr>
          <a:xfrm>
            <a:off x="5810250" y="6267450"/>
            <a:ext cx="865188" cy="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7366" name="Text Box 23"/>
          <p:cNvSpPr txBox="1"/>
          <p:nvPr/>
        </p:nvSpPr>
        <p:spPr>
          <a:xfrm>
            <a:off x="6673850" y="5980113"/>
            <a:ext cx="2241550" cy="366712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hlink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表示客户的状态转换</a:t>
            </a:r>
            <a:endParaRPr lang="zh-CN" altLang="en-US" sz="1800" dirty="0">
              <a:solidFill>
                <a:schemeClr val="hlink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7367" name="Line 24"/>
          <p:cNvSpPr/>
          <p:nvPr/>
        </p:nvSpPr>
        <p:spPr>
          <a:xfrm>
            <a:off x="5810250" y="6524625"/>
            <a:ext cx="863600" cy="0"/>
          </a:xfrm>
          <a:prstGeom prst="line">
            <a:avLst/>
          </a:prstGeom>
          <a:ln w="12700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57368" name="Text Box 25"/>
          <p:cNvSpPr txBox="1"/>
          <p:nvPr/>
        </p:nvSpPr>
        <p:spPr>
          <a:xfrm>
            <a:off x="6673850" y="6308725"/>
            <a:ext cx="2470150" cy="366713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hlink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表示服务器的状态转换</a:t>
            </a:r>
            <a:endParaRPr lang="zh-CN" altLang="en-US" sz="1800" dirty="0">
              <a:solidFill>
                <a:schemeClr val="hlink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0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0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1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0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0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0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4" grpId="0"/>
      <p:bldP spid="210956" grpId="0"/>
      <p:bldP spid="210957" grpId="0"/>
      <p:bldP spid="210958" grpId="0"/>
      <p:bldP spid="2109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连接的建立</a:t>
            </a:r>
            <a:endParaRPr lang="zh-CN" altLang="en-US" dirty="0"/>
          </a:p>
        </p:txBody>
      </p:sp>
      <p:sp>
        <p:nvSpPr>
          <p:cNvPr id="58371" name="Rectangle 3"/>
          <p:cNvSpPr>
            <a:spLocks noGrp="1"/>
          </p:cNvSpPr>
          <p:nvPr>
            <p:ph idx="1"/>
          </p:nvPr>
        </p:nvSpPr>
        <p:spPr>
          <a:xfrm>
            <a:off x="323850" y="1557338"/>
            <a:ext cx="8540750" cy="4967287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连接的过程：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服务器必须准备好接受外来的连接。通过调用</a:t>
            </a:r>
            <a:r>
              <a:rPr lang="en-US" altLang="zh-CN" dirty="0"/>
              <a:t>socket, bind, listen</a:t>
            </a:r>
            <a:r>
              <a:rPr lang="zh-CN" altLang="en-US" dirty="0"/>
              <a:t>函数完成。称为被动打开。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客户通过调用</a:t>
            </a:r>
            <a:r>
              <a:rPr lang="en-US" altLang="zh-CN" dirty="0"/>
              <a:t>connect</a:t>
            </a:r>
            <a:r>
              <a:rPr lang="zh-CN" altLang="en-US" dirty="0"/>
              <a:t>进行主动打开。这引起客户</a:t>
            </a:r>
            <a:r>
              <a:rPr lang="en-US" altLang="zh-CN" dirty="0"/>
              <a:t>TCP</a:t>
            </a:r>
            <a:r>
              <a:rPr lang="zh-CN" altLang="en-US" dirty="0"/>
              <a:t>发送一个</a:t>
            </a:r>
            <a:r>
              <a:rPr lang="en-US" altLang="zh-CN" dirty="0"/>
              <a:t>SYN</a:t>
            </a:r>
            <a:r>
              <a:rPr lang="zh-CN" altLang="en-US" dirty="0"/>
              <a:t>分节，告诉服务器客户将在连接中发送的数据的初始序列号。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服务器必须确认客户的</a:t>
            </a:r>
            <a:r>
              <a:rPr lang="en-US" altLang="zh-CN" dirty="0"/>
              <a:t>SYN</a:t>
            </a:r>
            <a:r>
              <a:rPr lang="zh-CN" altLang="en-US" dirty="0"/>
              <a:t>，同时自己也得发送一个</a:t>
            </a:r>
            <a:r>
              <a:rPr lang="en-US" altLang="zh-CN" dirty="0"/>
              <a:t>SYN</a:t>
            </a:r>
            <a:r>
              <a:rPr lang="zh-CN" altLang="en-US" dirty="0"/>
              <a:t>分节。服务器以单个分节向客户发送</a:t>
            </a:r>
            <a:r>
              <a:rPr lang="en-US" altLang="zh-CN" dirty="0"/>
              <a:t>SYN</a:t>
            </a:r>
            <a:r>
              <a:rPr lang="zh-CN" altLang="en-US" dirty="0"/>
              <a:t>和对客户的</a:t>
            </a:r>
            <a:r>
              <a:rPr lang="en-US" altLang="zh-CN" dirty="0"/>
              <a:t>SYN</a:t>
            </a:r>
            <a:r>
              <a:rPr lang="zh-CN" altLang="en-US" dirty="0"/>
              <a:t>的</a:t>
            </a:r>
            <a:r>
              <a:rPr lang="en-US" altLang="zh-CN" dirty="0"/>
              <a:t>ACK</a:t>
            </a:r>
            <a:r>
              <a:rPr lang="zh-CN" altLang="en-US" dirty="0"/>
              <a:t>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客户必须确认服务器的</a:t>
            </a:r>
            <a:r>
              <a:rPr lang="en-US" altLang="zh-CN" dirty="0"/>
              <a:t>SYN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/>
          </p:cNvSpPr>
          <p:nvPr>
            <p:ph type="title"/>
          </p:nvPr>
        </p:nvSpPr>
        <p:spPr>
          <a:xfrm>
            <a:off x="827088" y="214313"/>
            <a:ext cx="7793037" cy="911225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序列号、确认号示意图</a:t>
            </a:r>
            <a:endParaRPr lang="zh-CN" altLang="en-US" dirty="0"/>
          </a:p>
        </p:txBody>
      </p:sp>
      <p:pic>
        <p:nvPicPr>
          <p:cNvPr id="7475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" y="1484313"/>
            <a:ext cx="8785225" cy="5257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连接关闭</a:t>
            </a:r>
            <a:endParaRPr lang="zh-CN" altLang="en-US" dirty="0"/>
          </a:p>
        </p:txBody>
      </p:sp>
      <p:sp>
        <p:nvSpPr>
          <p:cNvPr id="59395" name="Line 3"/>
          <p:cNvSpPr/>
          <p:nvPr/>
        </p:nvSpPr>
        <p:spPr>
          <a:xfrm>
            <a:off x="3316288" y="1916113"/>
            <a:ext cx="0" cy="4176712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arrow" w="med" len="med"/>
          </a:ln>
        </p:spPr>
      </p:sp>
      <p:sp>
        <p:nvSpPr>
          <p:cNvPr id="59396" name="Line 4"/>
          <p:cNvSpPr/>
          <p:nvPr/>
        </p:nvSpPr>
        <p:spPr>
          <a:xfrm>
            <a:off x="6269038" y="1916113"/>
            <a:ext cx="0" cy="4176712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arrow" w="med" len="med"/>
          </a:ln>
        </p:spPr>
      </p:sp>
      <p:sp>
        <p:nvSpPr>
          <p:cNvPr id="172037" name="Line 5"/>
          <p:cNvSpPr/>
          <p:nvPr/>
        </p:nvSpPr>
        <p:spPr>
          <a:xfrm>
            <a:off x="3348038" y="2276475"/>
            <a:ext cx="2952750" cy="504825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9398" name="Text Box 6"/>
          <p:cNvSpPr txBox="1"/>
          <p:nvPr/>
        </p:nvSpPr>
        <p:spPr>
          <a:xfrm>
            <a:off x="3100388" y="1470025"/>
            <a:ext cx="895350" cy="519113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客户</a:t>
            </a:r>
            <a:endParaRPr lang="zh-CN" altLang="en-US" sz="2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9399" name="Text Box 7"/>
          <p:cNvSpPr txBox="1"/>
          <p:nvPr/>
        </p:nvSpPr>
        <p:spPr>
          <a:xfrm>
            <a:off x="5621338" y="1411288"/>
            <a:ext cx="1250950" cy="519112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服务器</a:t>
            </a:r>
            <a:endParaRPr lang="zh-CN" altLang="en-US" sz="2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9400" name="Text Box 8"/>
          <p:cNvSpPr txBox="1"/>
          <p:nvPr/>
        </p:nvSpPr>
        <p:spPr>
          <a:xfrm>
            <a:off x="1084263" y="1341438"/>
            <a:ext cx="2192337" cy="119062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Close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主动关闭</a:t>
            </a:r>
            <a:r>
              <a:rPr lang="en-US" altLang="zh-CN" sz="1800" dirty="0">
                <a:solidFill>
                  <a:schemeClr val="hlink"/>
                </a:solidFill>
              </a:rPr>
              <a:t>ESTABLISHED</a:t>
            </a:r>
            <a:endParaRPr lang="en-US" altLang="zh-CN" sz="1800" dirty="0">
              <a:solidFill>
                <a:schemeClr val="hlink"/>
              </a:solidFill>
            </a:endParaRPr>
          </a:p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59401" name="Text Box 9"/>
          <p:cNvSpPr txBox="1"/>
          <p:nvPr/>
        </p:nvSpPr>
        <p:spPr>
          <a:xfrm>
            <a:off x="6340475" y="1773238"/>
            <a:ext cx="1831975" cy="915987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被动关闭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Read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返回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0 </a:t>
            </a:r>
            <a:r>
              <a:rPr lang="en-US" altLang="zh-CN" sz="1800" dirty="0">
                <a:solidFill>
                  <a:schemeClr val="hlink"/>
                </a:solidFill>
              </a:rPr>
              <a:t>ESTABLISHED</a:t>
            </a:r>
            <a:endParaRPr lang="en-US" altLang="zh-CN" sz="1800" dirty="0">
              <a:solidFill>
                <a:schemeClr val="hlink"/>
              </a:solidFill>
            </a:endParaRPr>
          </a:p>
        </p:txBody>
      </p:sp>
      <p:sp>
        <p:nvSpPr>
          <p:cNvPr id="172042" name="Text Box 10"/>
          <p:cNvSpPr txBox="1"/>
          <p:nvPr/>
        </p:nvSpPr>
        <p:spPr>
          <a:xfrm>
            <a:off x="4286250" y="2132013"/>
            <a:ext cx="1150938" cy="36671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FIN   M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72043" name="Text Box 11"/>
          <p:cNvSpPr txBox="1"/>
          <p:nvPr/>
        </p:nvSpPr>
        <p:spPr>
          <a:xfrm>
            <a:off x="4395788" y="4148138"/>
            <a:ext cx="1976437" cy="36671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ack N+1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72044" name="Line 12"/>
          <p:cNvSpPr/>
          <p:nvPr/>
        </p:nvSpPr>
        <p:spPr>
          <a:xfrm>
            <a:off x="3348038" y="4221163"/>
            <a:ext cx="2952750" cy="504825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2045" name="Line 13"/>
          <p:cNvSpPr/>
          <p:nvPr/>
        </p:nvSpPr>
        <p:spPr>
          <a:xfrm flipH="1">
            <a:off x="3348038" y="3644900"/>
            <a:ext cx="2952750" cy="43180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2046" name="Line 14"/>
          <p:cNvSpPr/>
          <p:nvPr/>
        </p:nvSpPr>
        <p:spPr>
          <a:xfrm flipH="1">
            <a:off x="3348038" y="2997200"/>
            <a:ext cx="2952750" cy="43180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9407" name="Text Box 15"/>
          <p:cNvSpPr txBox="1"/>
          <p:nvPr/>
        </p:nvSpPr>
        <p:spPr>
          <a:xfrm>
            <a:off x="6340475" y="3421063"/>
            <a:ext cx="968375" cy="36671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Close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72048" name="Text Box 16"/>
          <p:cNvSpPr txBox="1"/>
          <p:nvPr/>
        </p:nvSpPr>
        <p:spPr>
          <a:xfrm>
            <a:off x="4324350" y="2851150"/>
            <a:ext cx="1976438" cy="36671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ack M+1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72049" name="Text Box 17"/>
          <p:cNvSpPr txBox="1"/>
          <p:nvPr/>
        </p:nvSpPr>
        <p:spPr>
          <a:xfrm>
            <a:off x="4459288" y="3573463"/>
            <a:ext cx="1150937" cy="36671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FIN   N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72050" name="Text Box 18"/>
          <p:cNvSpPr txBox="1"/>
          <p:nvPr/>
        </p:nvSpPr>
        <p:spPr>
          <a:xfrm>
            <a:off x="1287463" y="3382963"/>
            <a:ext cx="1989137" cy="261937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solidFill>
                  <a:schemeClr val="hlin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FIN_WAIT2</a:t>
            </a:r>
            <a:endParaRPr lang="en-US" altLang="zh-CN" sz="1400" dirty="0">
              <a:solidFill>
                <a:schemeClr val="hlin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2051" name="Text Box 19"/>
          <p:cNvSpPr txBox="1"/>
          <p:nvPr/>
        </p:nvSpPr>
        <p:spPr>
          <a:xfrm>
            <a:off x="1287463" y="4246563"/>
            <a:ext cx="1989137" cy="261937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solidFill>
                  <a:schemeClr val="hlin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TIME_WAIT</a:t>
            </a:r>
            <a:endParaRPr lang="en-US" altLang="zh-CN" sz="1400" dirty="0">
              <a:solidFill>
                <a:schemeClr val="hlin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9412" name="AutoShape 20"/>
          <p:cNvSpPr/>
          <p:nvPr/>
        </p:nvSpPr>
        <p:spPr>
          <a:xfrm>
            <a:off x="3132138" y="4365625"/>
            <a:ext cx="73025" cy="1150938"/>
          </a:xfrm>
          <a:prstGeom prst="leftBrace">
            <a:avLst>
              <a:gd name="adj1" fmla="val 131340"/>
              <a:gd name="adj2" fmla="val 50000"/>
            </a:avLst>
          </a:prstGeom>
          <a:noFill/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dirty="0"/>
          </a:p>
        </p:txBody>
      </p:sp>
      <p:sp>
        <p:nvSpPr>
          <p:cNvPr id="59413" name="Text Box 21"/>
          <p:cNvSpPr txBox="1"/>
          <p:nvPr/>
        </p:nvSpPr>
        <p:spPr>
          <a:xfrm>
            <a:off x="1116013" y="4724400"/>
            <a:ext cx="1989137" cy="261938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2MSL</a:t>
            </a:r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2054" name="Rectangle 22"/>
          <p:cNvSpPr/>
          <p:nvPr/>
        </p:nvSpPr>
        <p:spPr>
          <a:xfrm>
            <a:off x="2051050" y="2276475"/>
            <a:ext cx="1354138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hlink"/>
                </a:solidFill>
              </a:rPr>
              <a:t>FIN_WAIT1</a:t>
            </a:r>
            <a:endParaRPr lang="en-US" altLang="zh-CN" sz="1800" dirty="0">
              <a:solidFill>
                <a:schemeClr val="hlink"/>
              </a:solidFill>
            </a:endParaRPr>
          </a:p>
        </p:txBody>
      </p:sp>
      <p:sp>
        <p:nvSpPr>
          <p:cNvPr id="172055" name="Text Box 23"/>
          <p:cNvSpPr txBox="1"/>
          <p:nvPr/>
        </p:nvSpPr>
        <p:spPr>
          <a:xfrm>
            <a:off x="6300788" y="2852738"/>
            <a:ext cx="2232025" cy="261937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solidFill>
                  <a:schemeClr val="hlin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CLOSE_WAIT</a:t>
            </a:r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2056" name="Text Box 24"/>
          <p:cNvSpPr txBox="1"/>
          <p:nvPr/>
        </p:nvSpPr>
        <p:spPr>
          <a:xfrm>
            <a:off x="6300788" y="3743325"/>
            <a:ext cx="1763712" cy="261938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solidFill>
                  <a:schemeClr val="hlin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LAST_ACK</a:t>
            </a:r>
            <a:endParaRPr lang="en-US" altLang="zh-CN" sz="1400" dirty="0">
              <a:solidFill>
                <a:schemeClr val="hlin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9417" name="Text Box 25"/>
          <p:cNvSpPr txBox="1"/>
          <p:nvPr/>
        </p:nvSpPr>
        <p:spPr>
          <a:xfrm>
            <a:off x="6372225" y="4797425"/>
            <a:ext cx="1763713" cy="261938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solidFill>
                  <a:schemeClr val="hlin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CLOSED</a:t>
            </a:r>
            <a:endParaRPr lang="en-US" altLang="zh-CN" sz="1400" dirty="0">
              <a:solidFill>
                <a:schemeClr val="hlin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2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2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2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2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2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2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2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2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7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42" grpId="0"/>
      <p:bldP spid="172043" grpId="0"/>
      <p:bldP spid="172048" grpId="0"/>
      <p:bldP spid="172049" grpId="0"/>
      <p:bldP spid="172050" grpId="0"/>
      <p:bldP spid="172051" grpId="0"/>
      <p:bldP spid="172054" grpId="0"/>
      <p:bldP spid="172055" grpId="0"/>
      <p:bldP spid="17205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AutoShape 4"/>
          <p:cNvSpPr/>
          <p:nvPr/>
        </p:nvSpPr>
        <p:spPr>
          <a:xfrm>
            <a:off x="2755900" y="3198813"/>
            <a:ext cx="1871663" cy="3587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ESTABLISHED</a:t>
            </a:r>
            <a:endParaRPr lang="en-US" altLang="zh-CN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1443" name="AutoShape 5"/>
          <p:cNvSpPr/>
          <p:nvPr/>
        </p:nvSpPr>
        <p:spPr>
          <a:xfrm>
            <a:off x="6226175" y="3213100"/>
            <a:ext cx="1584325" cy="3587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CLOSE_WAIT</a:t>
            </a:r>
            <a:endParaRPr lang="en-US" altLang="zh-CN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1444" name="AutoShape 6"/>
          <p:cNvSpPr/>
          <p:nvPr/>
        </p:nvSpPr>
        <p:spPr>
          <a:xfrm>
            <a:off x="6227763" y="4149725"/>
            <a:ext cx="1584325" cy="3587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LAST_ACK</a:t>
            </a:r>
            <a:endParaRPr lang="en-US" altLang="zh-CN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1445" name="AutoShape 7"/>
          <p:cNvSpPr/>
          <p:nvPr/>
        </p:nvSpPr>
        <p:spPr>
          <a:xfrm>
            <a:off x="344488" y="4354513"/>
            <a:ext cx="1584325" cy="3587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FIN_WAIT1</a:t>
            </a:r>
            <a:endParaRPr lang="en-US" altLang="zh-CN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1446" name="AutoShape 8"/>
          <p:cNvSpPr/>
          <p:nvPr/>
        </p:nvSpPr>
        <p:spPr>
          <a:xfrm>
            <a:off x="273050" y="5661025"/>
            <a:ext cx="1584325" cy="3587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FIN_WAIT2</a:t>
            </a:r>
            <a:endParaRPr lang="en-US" altLang="zh-CN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1447" name="AutoShape 9"/>
          <p:cNvSpPr/>
          <p:nvPr/>
        </p:nvSpPr>
        <p:spPr>
          <a:xfrm>
            <a:off x="3362325" y="5661025"/>
            <a:ext cx="1584325" cy="3587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TIME_WAIT</a:t>
            </a:r>
            <a:endParaRPr lang="en-US" altLang="zh-CN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1978" name="Line 10"/>
          <p:cNvSpPr/>
          <p:nvPr/>
        </p:nvSpPr>
        <p:spPr>
          <a:xfrm flipH="1">
            <a:off x="1857375" y="3560763"/>
            <a:ext cx="863600" cy="792162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61449" name="Rectangle 11"/>
          <p:cNvSpPr/>
          <p:nvPr/>
        </p:nvSpPr>
        <p:spPr>
          <a:xfrm>
            <a:off x="5991225" y="2997200"/>
            <a:ext cx="2016125" cy="17272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dirty="0"/>
          </a:p>
        </p:txBody>
      </p:sp>
      <p:sp>
        <p:nvSpPr>
          <p:cNvPr id="211980" name="Text Box 12"/>
          <p:cNvSpPr txBox="1"/>
          <p:nvPr/>
        </p:nvSpPr>
        <p:spPr>
          <a:xfrm>
            <a:off x="6442075" y="3573463"/>
            <a:ext cx="1082675" cy="58102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应用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:close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发送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:FIN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1981" name="Text Box 13"/>
          <p:cNvSpPr txBox="1"/>
          <p:nvPr/>
        </p:nvSpPr>
        <p:spPr>
          <a:xfrm rot="-2575714">
            <a:off x="1876425" y="3522663"/>
            <a:ext cx="1082675" cy="611187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应用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:close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/>
              <a:t>发送</a:t>
            </a:r>
            <a:r>
              <a:rPr lang="en-US" altLang="zh-CN" sz="1800" dirty="0"/>
              <a:t>:FIN</a:t>
            </a:r>
            <a:endParaRPr lang="en-US" altLang="zh-CN" sz="1800" dirty="0"/>
          </a:p>
        </p:txBody>
      </p:sp>
      <p:sp>
        <p:nvSpPr>
          <p:cNvPr id="211982" name="Text Box 14"/>
          <p:cNvSpPr txBox="1"/>
          <p:nvPr/>
        </p:nvSpPr>
        <p:spPr>
          <a:xfrm>
            <a:off x="1993900" y="5589588"/>
            <a:ext cx="1104900" cy="58102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接收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:FIN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发送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:ACK,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1983" name="Text Box 15"/>
          <p:cNvSpPr txBox="1"/>
          <p:nvPr/>
        </p:nvSpPr>
        <p:spPr>
          <a:xfrm>
            <a:off x="560388" y="4941888"/>
            <a:ext cx="1195387" cy="58102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接收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:ACK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发送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:&lt;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无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&gt;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1984" name="Text Box 16"/>
          <p:cNvSpPr txBox="1"/>
          <p:nvPr/>
        </p:nvSpPr>
        <p:spPr>
          <a:xfrm>
            <a:off x="4946650" y="5661025"/>
            <a:ext cx="1284288" cy="366713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2MSL</a:t>
            </a: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超时</a:t>
            </a: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?</a:t>
            </a:r>
            <a:endParaRPr lang="en-US" altLang="zh-CN" sz="1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1985" name="Text Box 17"/>
          <p:cNvSpPr txBox="1"/>
          <p:nvPr/>
        </p:nvSpPr>
        <p:spPr>
          <a:xfrm>
            <a:off x="4748213" y="3357563"/>
            <a:ext cx="1047750" cy="58102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接收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:FIN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发送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:ACK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1986" name="Line 18"/>
          <p:cNvSpPr/>
          <p:nvPr/>
        </p:nvSpPr>
        <p:spPr>
          <a:xfrm>
            <a:off x="4932363" y="5883275"/>
            <a:ext cx="3889375" cy="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11987" name="Line 19"/>
          <p:cNvSpPr/>
          <p:nvPr/>
        </p:nvSpPr>
        <p:spPr>
          <a:xfrm flipV="1">
            <a:off x="8820150" y="2133600"/>
            <a:ext cx="0" cy="374332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11988" name="Line 20"/>
          <p:cNvSpPr/>
          <p:nvPr/>
        </p:nvSpPr>
        <p:spPr>
          <a:xfrm flipH="1">
            <a:off x="4370388" y="2133600"/>
            <a:ext cx="4465637" cy="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61459" name="AutoShape 21"/>
          <p:cNvSpPr/>
          <p:nvPr/>
        </p:nvSpPr>
        <p:spPr>
          <a:xfrm>
            <a:off x="3001963" y="1990725"/>
            <a:ext cx="1368425" cy="3587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CLOSED</a:t>
            </a:r>
            <a:endParaRPr lang="en-US" altLang="zh-CN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1460" name="Text Box 22"/>
          <p:cNvSpPr txBox="1"/>
          <p:nvPr/>
        </p:nvSpPr>
        <p:spPr>
          <a:xfrm>
            <a:off x="3290888" y="1657350"/>
            <a:ext cx="793750" cy="33655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起始点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1991" name="Text Box 23"/>
          <p:cNvSpPr txBox="1"/>
          <p:nvPr/>
        </p:nvSpPr>
        <p:spPr>
          <a:xfrm>
            <a:off x="7948613" y="4011613"/>
            <a:ext cx="1195387" cy="58102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接收：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ACK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发送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:&lt;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无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&gt;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1992" name="Line 24"/>
          <p:cNvSpPr/>
          <p:nvPr/>
        </p:nvSpPr>
        <p:spPr>
          <a:xfrm>
            <a:off x="1116013" y="4730750"/>
            <a:ext cx="0" cy="93662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11993" name="Line 25"/>
          <p:cNvSpPr/>
          <p:nvPr/>
        </p:nvSpPr>
        <p:spPr>
          <a:xfrm>
            <a:off x="1908175" y="5883275"/>
            <a:ext cx="1441450" cy="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11994" name="Line 26"/>
          <p:cNvSpPr/>
          <p:nvPr/>
        </p:nvSpPr>
        <p:spPr>
          <a:xfrm>
            <a:off x="4643438" y="3362325"/>
            <a:ext cx="1368425" cy="0"/>
          </a:xfrm>
          <a:prstGeom prst="line">
            <a:avLst/>
          </a:prstGeom>
          <a:ln w="12700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211995" name="Line 27"/>
          <p:cNvSpPr/>
          <p:nvPr/>
        </p:nvSpPr>
        <p:spPr>
          <a:xfrm>
            <a:off x="6948488" y="3579813"/>
            <a:ext cx="0" cy="574675"/>
          </a:xfrm>
          <a:prstGeom prst="line">
            <a:avLst/>
          </a:prstGeom>
          <a:ln w="12700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211996" name="Line 28"/>
          <p:cNvSpPr/>
          <p:nvPr/>
        </p:nvSpPr>
        <p:spPr>
          <a:xfrm>
            <a:off x="7812088" y="4298950"/>
            <a:ext cx="1008062" cy="0"/>
          </a:xfrm>
          <a:prstGeom prst="line">
            <a:avLst/>
          </a:prstGeom>
          <a:ln w="12700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61467" name="AutoShape 29"/>
          <p:cNvSpPr/>
          <p:nvPr/>
        </p:nvSpPr>
        <p:spPr>
          <a:xfrm>
            <a:off x="3387725" y="4360863"/>
            <a:ext cx="1584325" cy="3587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CLOSING</a:t>
            </a:r>
            <a:endParaRPr lang="en-US" altLang="zh-CN" sz="18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1998" name="Line 30"/>
          <p:cNvSpPr/>
          <p:nvPr/>
        </p:nvSpPr>
        <p:spPr>
          <a:xfrm>
            <a:off x="1985963" y="4503738"/>
            <a:ext cx="1368425" cy="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11999" name="Line 31"/>
          <p:cNvSpPr/>
          <p:nvPr/>
        </p:nvSpPr>
        <p:spPr>
          <a:xfrm>
            <a:off x="4146550" y="4719638"/>
            <a:ext cx="0" cy="93662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12000" name="Line 32"/>
          <p:cNvSpPr/>
          <p:nvPr/>
        </p:nvSpPr>
        <p:spPr>
          <a:xfrm>
            <a:off x="1908175" y="4724400"/>
            <a:ext cx="1439863" cy="93662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61471" name="Text Box 33"/>
          <p:cNvSpPr txBox="1"/>
          <p:nvPr/>
        </p:nvSpPr>
        <p:spPr>
          <a:xfrm>
            <a:off x="3695700" y="4000500"/>
            <a:ext cx="996950" cy="33655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同时关闭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2002" name="Text Box 34"/>
          <p:cNvSpPr txBox="1"/>
          <p:nvPr/>
        </p:nvSpPr>
        <p:spPr>
          <a:xfrm>
            <a:off x="3584575" y="4864100"/>
            <a:ext cx="1195388" cy="58102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接收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:ACK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发送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:&lt;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无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&gt;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2003" name="Text Box 35"/>
          <p:cNvSpPr txBox="1"/>
          <p:nvPr/>
        </p:nvSpPr>
        <p:spPr>
          <a:xfrm rot="2191238">
            <a:off x="1979613" y="5013325"/>
            <a:ext cx="1576387" cy="58102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接收：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FIN,ACK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发送：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ACK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2004" name="Text Box 36"/>
          <p:cNvSpPr txBox="1"/>
          <p:nvPr/>
        </p:nvSpPr>
        <p:spPr>
          <a:xfrm>
            <a:off x="2255838" y="4216400"/>
            <a:ext cx="1104900" cy="58102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接收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:FIN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发送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:ACK,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1475" name="Text Box 38"/>
          <p:cNvSpPr txBox="1"/>
          <p:nvPr/>
        </p:nvSpPr>
        <p:spPr>
          <a:xfrm>
            <a:off x="1835150" y="6332538"/>
            <a:ext cx="996950" cy="33655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主动关闭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1476" name="Line 39"/>
          <p:cNvSpPr/>
          <p:nvPr/>
        </p:nvSpPr>
        <p:spPr>
          <a:xfrm>
            <a:off x="5810250" y="6405563"/>
            <a:ext cx="865188" cy="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61477" name="Text Box 40"/>
          <p:cNvSpPr txBox="1"/>
          <p:nvPr/>
        </p:nvSpPr>
        <p:spPr>
          <a:xfrm>
            <a:off x="6673850" y="6118225"/>
            <a:ext cx="2241550" cy="366713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hlink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表示客户的状态转换</a:t>
            </a:r>
            <a:endParaRPr lang="zh-CN" altLang="en-US" sz="1800" dirty="0">
              <a:solidFill>
                <a:schemeClr val="hlink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61478" name="Line 41"/>
          <p:cNvSpPr/>
          <p:nvPr/>
        </p:nvSpPr>
        <p:spPr>
          <a:xfrm>
            <a:off x="5810250" y="6662738"/>
            <a:ext cx="863600" cy="0"/>
          </a:xfrm>
          <a:prstGeom prst="line">
            <a:avLst/>
          </a:prstGeom>
          <a:ln w="12700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61479" name="Text Box 42"/>
          <p:cNvSpPr txBox="1"/>
          <p:nvPr/>
        </p:nvSpPr>
        <p:spPr>
          <a:xfrm>
            <a:off x="6673850" y="6446838"/>
            <a:ext cx="2470150" cy="366712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hlink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表示服务器的状态转换</a:t>
            </a:r>
            <a:endParaRPr lang="zh-CN" altLang="en-US" sz="1800" dirty="0">
              <a:solidFill>
                <a:schemeClr val="hlink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1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11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1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1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1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1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1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11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1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1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80" grpId="0"/>
      <p:bldP spid="211981" grpId="0"/>
      <p:bldP spid="211982" grpId="0"/>
      <p:bldP spid="211983" grpId="0"/>
      <p:bldP spid="211984" grpId="0"/>
      <p:bldP spid="211985" grpId="0"/>
      <p:bldP spid="211991" grpId="0"/>
      <p:bldP spid="212002" grpId="0"/>
      <p:bldP spid="212003" grpId="0"/>
      <p:bldP spid="21200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连接终止</a:t>
            </a:r>
            <a:endParaRPr lang="zh-CN" altLang="en-US" dirty="0"/>
          </a:p>
        </p:txBody>
      </p:sp>
      <p:sp>
        <p:nvSpPr>
          <p:cNvPr id="6246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一般用四个分节终止一个连接：</a:t>
            </a:r>
            <a:endParaRPr lang="zh-CN" altLang="en-US" dirty="0"/>
          </a:p>
          <a:p>
            <a:pPr lvl="1" eaLnBrk="1" hangingPunct="1"/>
            <a:r>
              <a:rPr lang="zh-CN" altLang="en-US" sz="2400" dirty="0"/>
              <a:t>某个进程首先调用</a:t>
            </a:r>
            <a:r>
              <a:rPr lang="en-US" altLang="zh-CN" sz="2400" dirty="0"/>
              <a:t>close, </a:t>
            </a:r>
            <a:r>
              <a:rPr lang="zh-CN" altLang="en-US" sz="2400" dirty="0"/>
              <a:t>这一端的</a:t>
            </a:r>
            <a:r>
              <a:rPr lang="en-US" altLang="zh-CN" sz="2400" dirty="0"/>
              <a:t>TCP</a:t>
            </a:r>
            <a:r>
              <a:rPr lang="zh-CN" altLang="en-US" sz="2400" dirty="0"/>
              <a:t>于是发送一个</a:t>
            </a:r>
            <a:r>
              <a:rPr lang="en-US" altLang="zh-CN" sz="2400" dirty="0"/>
              <a:t>FIN</a:t>
            </a:r>
            <a:r>
              <a:rPr lang="zh-CN" altLang="en-US" sz="2400" dirty="0"/>
              <a:t>分节，表示数据发送完毕。主动关闭。</a:t>
            </a:r>
            <a:endParaRPr lang="zh-CN" altLang="en-US" sz="2400" dirty="0"/>
          </a:p>
          <a:p>
            <a:pPr lvl="1" eaLnBrk="1" hangingPunct="1"/>
            <a:r>
              <a:rPr lang="zh-CN" altLang="en-US" sz="2400" dirty="0"/>
              <a:t>另一端称为被动关闭。</a:t>
            </a:r>
            <a:r>
              <a:rPr lang="en-US" altLang="zh-CN" sz="2400" dirty="0"/>
              <a:t>TCP</a:t>
            </a:r>
            <a:r>
              <a:rPr lang="zh-CN" altLang="en-US" sz="2400" dirty="0"/>
              <a:t>对接收的</a:t>
            </a:r>
            <a:r>
              <a:rPr lang="en-US" altLang="zh-CN" sz="2400" dirty="0"/>
              <a:t>FIN</a:t>
            </a:r>
            <a:r>
              <a:rPr lang="zh-CN" altLang="en-US" sz="2400" dirty="0"/>
              <a:t>分节进行确认，并以文件结束标志传递给应用程序。</a:t>
            </a:r>
            <a:endParaRPr lang="zh-CN" altLang="en-US" sz="2400" dirty="0"/>
          </a:p>
          <a:p>
            <a:pPr lvl="1" eaLnBrk="1" hangingPunct="1"/>
            <a:r>
              <a:rPr lang="zh-CN" altLang="en-US" sz="2400" dirty="0"/>
              <a:t>一段时间后，接收到文件结束标志的应用程序调用</a:t>
            </a:r>
            <a:r>
              <a:rPr lang="en-US" altLang="zh-CN" sz="2400" dirty="0"/>
              <a:t>close</a:t>
            </a:r>
            <a:r>
              <a:rPr lang="zh-CN" altLang="en-US" sz="2400" dirty="0"/>
              <a:t>，这也导致向对方发送一个</a:t>
            </a:r>
            <a:r>
              <a:rPr lang="en-US" altLang="zh-CN" sz="2400" dirty="0"/>
              <a:t>FIN</a:t>
            </a:r>
            <a:r>
              <a:rPr lang="zh-CN" altLang="en-US" sz="2400" dirty="0"/>
              <a:t>分节。</a:t>
            </a:r>
            <a:endParaRPr lang="zh-CN" altLang="en-US" sz="2400" dirty="0"/>
          </a:p>
          <a:p>
            <a:pPr lvl="1" eaLnBrk="1" hangingPunct="1"/>
            <a:r>
              <a:rPr lang="zh-CN" altLang="en-US" sz="2400" dirty="0"/>
              <a:t>接收到这个</a:t>
            </a:r>
            <a:r>
              <a:rPr lang="en-US" altLang="zh-CN" sz="2400" dirty="0"/>
              <a:t>FIN</a:t>
            </a:r>
            <a:r>
              <a:rPr lang="zh-CN" altLang="en-US" sz="2400" dirty="0"/>
              <a:t>分节的原发送方</a:t>
            </a:r>
            <a:r>
              <a:rPr lang="en-US" altLang="zh-CN" sz="2400" dirty="0"/>
              <a:t>TCP</a:t>
            </a:r>
            <a:r>
              <a:rPr lang="zh-CN" altLang="en-US" sz="2400" dirty="0"/>
              <a:t>对它进行确认。</a:t>
            </a:r>
            <a:endParaRPr lang="zh-CN" altLang="en-US" sz="2400" dirty="0"/>
          </a:p>
          <a:p>
            <a:pPr marL="457200" lvl="1" indent="0" eaLnBrk="1" hangingPunct="1">
              <a:buNone/>
            </a:pPr>
            <a:endParaRPr lang="en-US" altLang="zh-CN" dirty="0"/>
          </a:p>
        </p:txBody>
      </p:sp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b="1" dirty="0"/>
              <a:t>Linux</a:t>
            </a:r>
            <a:r>
              <a:rPr lang="zh-CN" altLang="en-US" b="1" dirty="0"/>
              <a:t>系统基础</a:t>
            </a:r>
            <a:endParaRPr lang="zh-CN" altLang="en-US" b="1" dirty="0"/>
          </a:p>
        </p:txBody>
      </p:sp>
      <p:sp>
        <p:nvSpPr>
          <p:cNvPr id="10243" name="Rectangle 3"/>
          <p:cNvSpPr>
            <a:spLocks noGrp="1"/>
          </p:cNvSpPr>
          <p:nvPr>
            <p:ph idx="1"/>
          </p:nvPr>
        </p:nvSpPr>
        <p:spPr>
          <a:xfrm>
            <a:off x="971550" y="1773238"/>
            <a:ext cx="7772400" cy="403225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None/>
            </a:pPr>
            <a:r>
              <a:rPr lang="zh-CN" altLang="en-US" dirty="0"/>
              <a:t>软件开发环境</a:t>
            </a:r>
            <a:endParaRPr lang="zh-CN" altLang="en-US" dirty="0"/>
          </a:p>
          <a:p>
            <a:pPr eaLnBrk="1" hangingPunct="1">
              <a:buNone/>
            </a:pPr>
            <a:r>
              <a:rPr lang="zh-CN" altLang="en-US" dirty="0"/>
              <a:t>最常用编辑工具</a:t>
            </a:r>
            <a:r>
              <a:rPr lang="zh-CN" altLang="en-US"/>
              <a:t>：</a:t>
            </a:r>
            <a:r>
              <a:rPr lang="en-US" altLang="zh-CN"/>
              <a:t>vi vscode qt</a:t>
            </a:r>
            <a:endParaRPr lang="en-US" altLang="zh-CN" dirty="0"/>
          </a:p>
          <a:p>
            <a:pPr eaLnBrk="1" hangingPunct="1">
              <a:buNone/>
            </a:pPr>
            <a:r>
              <a:rPr lang="zh-CN" altLang="en-US"/>
              <a:t>编译器</a:t>
            </a:r>
            <a:r>
              <a:rPr lang="zh-CN" altLang="en-US" dirty="0"/>
              <a:t>：</a:t>
            </a:r>
            <a:r>
              <a:rPr lang="en-US" altLang="zh-CN"/>
              <a:t>gcc</a:t>
            </a:r>
            <a:r>
              <a:rPr lang="en-US" altLang="zh-CN" dirty="0"/>
              <a:t>,g++</a:t>
            </a:r>
            <a:endParaRPr lang="en-US" altLang="zh-CN" dirty="0"/>
          </a:p>
          <a:p>
            <a:pPr eaLnBrk="1" hangingPunct="1">
              <a:buNone/>
            </a:pPr>
            <a:r>
              <a:rPr lang="en-US" altLang="zh-CN"/>
              <a:t>             gcc</a:t>
            </a:r>
            <a:r>
              <a:rPr lang="zh-CN" altLang="en-US" dirty="0"/>
              <a:t>编译</a:t>
            </a:r>
            <a:r>
              <a:rPr lang="en-US" altLang="zh-CN" dirty="0"/>
              <a:t>c</a:t>
            </a:r>
            <a:r>
              <a:rPr lang="zh-CN" altLang="en-US" dirty="0"/>
              <a:t>程序</a:t>
            </a:r>
            <a:endParaRPr lang="zh-CN" altLang="en-US" dirty="0"/>
          </a:p>
          <a:p>
            <a:pPr eaLnBrk="1" hangingPunct="1">
              <a:buNone/>
            </a:pPr>
            <a:r>
              <a:rPr lang="zh-CN" altLang="en-US"/>
              <a:t>             </a:t>
            </a:r>
            <a:r>
              <a:rPr lang="en-US" altLang="zh-CN"/>
              <a:t>g</a:t>
            </a:r>
            <a:r>
              <a:rPr lang="en-US" altLang="zh-CN" dirty="0"/>
              <a:t>++</a:t>
            </a:r>
            <a:r>
              <a:rPr lang="zh-CN" altLang="en-US" dirty="0"/>
              <a:t>编译</a:t>
            </a:r>
            <a:r>
              <a:rPr lang="en-US" altLang="zh-CN" dirty="0"/>
              <a:t>c++</a:t>
            </a:r>
            <a:r>
              <a:rPr lang="zh-CN" altLang="en-US" dirty="0"/>
              <a:t>程序</a:t>
            </a:r>
            <a:endParaRPr lang="zh-CN" altLang="en-US" dirty="0"/>
          </a:p>
          <a:p>
            <a:pPr eaLnBrk="1" hangingPunct="1">
              <a:buNone/>
            </a:pPr>
            <a:r>
              <a:rPr lang="zh-CN" altLang="en-US" dirty="0"/>
              <a:t>调试器：</a:t>
            </a:r>
            <a:r>
              <a:rPr lang="en-US" altLang="zh-CN" dirty="0"/>
              <a:t>gdb</a:t>
            </a:r>
            <a:endParaRPr lang="en-US" altLang="zh-CN" dirty="0"/>
          </a:p>
        </p:txBody>
      </p:sp>
    </p:spTree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TCP </a:t>
            </a:r>
            <a:r>
              <a:rPr lang="zh-CN" altLang="en-US" dirty="0"/>
              <a:t>的</a:t>
            </a:r>
            <a:r>
              <a:rPr lang="en-US" altLang="zh-CN" dirty="0"/>
              <a:t>TIME_WAIT</a:t>
            </a:r>
            <a:r>
              <a:rPr lang="zh-CN" altLang="en-US" dirty="0"/>
              <a:t>状态</a:t>
            </a:r>
            <a:endParaRPr lang="zh-CN" altLang="en-US" dirty="0"/>
          </a:p>
        </p:txBody>
      </p:sp>
      <p:sp>
        <p:nvSpPr>
          <p:cNvPr id="174083" name="Rectangle 3"/>
          <p:cNvSpPr>
            <a:spLocks noGrp="1"/>
          </p:cNvSpPr>
          <p:nvPr>
            <p:ph idx="1"/>
          </p:nvPr>
        </p:nvSpPr>
        <p:spPr>
          <a:xfrm>
            <a:off x="971550" y="1628775"/>
            <a:ext cx="7772400" cy="4538663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难点：执行主动关闭的那端进入这种状态。这个端点在该状态的持续时间是</a:t>
            </a:r>
            <a:r>
              <a:rPr lang="en-US" altLang="zh-CN" dirty="0"/>
              <a:t>2MSL</a:t>
            </a:r>
            <a:r>
              <a:rPr lang="zh-CN" altLang="en-US" dirty="0"/>
              <a:t>（最长分节生命周期）。</a:t>
            </a:r>
            <a:endParaRPr lang="zh-CN" altLang="en-US" dirty="0"/>
          </a:p>
          <a:p>
            <a:pPr eaLnBrk="1" hangingPunct="1"/>
            <a:r>
              <a:rPr lang="zh-CN" altLang="en-US" dirty="0"/>
              <a:t>存在</a:t>
            </a:r>
            <a:r>
              <a:rPr lang="en-US" altLang="zh-CN" dirty="0"/>
              <a:t>TIME_WAIT</a:t>
            </a:r>
            <a:r>
              <a:rPr lang="zh-CN" altLang="en-US" dirty="0"/>
              <a:t>状态有两个理由：</a:t>
            </a:r>
            <a:endParaRPr lang="zh-CN" altLang="en-US" dirty="0"/>
          </a:p>
          <a:p>
            <a:pPr lvl="1" eaLnBrk="1" hangingPunct="1"/>
            <a:r>
              <a:rPr lang="zh-CN" altLang="en-US" dirty="0">
                <a:solidFill>
                  <a:schemeClr val="tx2"/>
                </a:solidFill>
              </a:rPr>
              <a:t>实现终止</a:t>
            </a:r>
            <a:r>
              <a:rPr lang="en-US" altLang="zh-CN" dirty="0">
                <a:solidFill>
                  <a:schemeClr val="tx2"/>
                </a:solidFill>
              </a:rPr>
              <a:t>TCP</a:t>
            </a:r>
            <a:r>
              <a:rPr lang="zh-CN" altLang="en-US" dirty="0">
                <a:solidFill>
                  <a:schemeClr val="tx2"/>
                </a:solidFill>
              </a:rPr>
              <a:t>全双工连接的可靠性（假设最后一个</a:t>
            </a:r>
            <a:r>
              <a:rPr lang="en-US" altLang="zh-CN" dirty="0">
                <a:solidFill>
                  <a:schemeClr val="tx2"/>
                </a:solidFill>
              </a:rPr>
              <a:t>ack</a:t>
            </a:r>
            <a:r>
              <a:rPr lang="zh-CN" altLang="en-US" dirty="0">
                <a:solidFill>
                  <a:schemeClr val="tx2"/>
                </a:solidFill>
              </a:rPr>
              <a:t>丢失的情况）</a:t>
            </a:r>
            <a:r>
              <a:rPr lang="en-US" altLang="zh-CN" dirty="0">
                <a:solidFill>
                  <a:schemeClr val="tx2"/>
                </a:solidFill>
              </a:rPr>
              <a:t>.</a:t>
            </a:r>
            <a:endParaRPr lang="en-US" altLang="zh-CN" dirty="0">
              <a:solidFill>
                <a:schemeClr val="tx2"/>
              </a:solidFill>
            </a:endParaRPr>
          </a:p>
          <a:p>
            <a:pPr lvl="1" eaLnBrk="1" hangingPunct="1"/>
            <a:r>
              <a:rPr lang="zh-CN" altLang="en-US" dirty="0">
                <a:solidFill>
                  <a:schemeClr val="tx2"/>
                </a:solidFill>
              </a:rPr>
              <a:t>允许老的重复分节在网络中消逝</a:t>
            </a:r>
            <a:r>
              <a:rPr lang="en-US" altLang="zh-CN" dirty="0">
                <a:solidFill>
                  <a:schemeClr val="tx2"/>
                </a:solidFill>
              </a:rPr>
              <a:t>.</a:t>
            </a:r>
            <a:endParaRPr lang="en-US" altLang="zh-CN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endParaRPr lang="zh-CN" altLang="en-US" dirty="0"/>
          </a:p>
        </p:txBody>
      </p:sp>
      <p:sp>
        <p:nvSpPr>
          <p:cNvPr id="8195" name="AutoShape 1" descr="C:\Users\admin\AppData\Roaming\Tencent\Users\275129963\QQ\WinTemp\RichOle\RF1C}V)IJ_0QVQTV4Y0PM.png"/>
          <p:cNvSpPr>
            <a:spLocks noChangeAspect="1"/>
          </p:cNvSpPr>
          <p:nvPr/>
        </p:nvSpPr>
        <p:spPr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dirty="0"/>
          </a:p>
        </p:txBody>
      </p:sp>
      <p:sp>
        <p:nvSpPr>
          <p:cNvPr id="8196" name="AutoShape 2" descr="C:\Users\admin\AppData\Roaming\Tencent\Users\275129963\QQ\WinTemp\RichOle\RF1C}V)IJ_0QVQTV4Y0PM.png"/>
          <p:cNvSpPr>
            <a:spLocks noChangeAspect="1"/>
          </p:cNvSpPr>
          <p:nvPr/>
        </p:nvSpPr>
        <p:spPr>
          <a:xfrm>
            <a:off x="152400" y="152400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dirty="0"/>
          </a:p>
        </p:txBody>
      </p:sp>
      <p:pic>
        <p:nvPicPr>
          <p:cNvPr id="8197" name="Picture 3" descr="C:\Users\admin\AppData\Roaming\Tencent\Users\275129963\QQ\WinTemp\RichOle\CJ$]F[{R364__I94D]0HXM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2636838"/>
            <a:ext cx="3273425" cy="24558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8" name="Picture 4" descr="C:\Users\admin\AppData\Roaming\Tencent\Users\275129963\QQ\WinTemp\RichOle\JV9NHNEHJ1OE_IX@Y8G@Q%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2609850"/>
            <a:ext cx="3097213" cy="2552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sz="4800" dirty="0">
                <a:latin typeface="Comic Sans MS" panose="030F0702030302020204" pitchFamily="66" charset="0"/>
                <a:ea typeface="华文行楷" panose="02010800040101010101" pitchFamily="2" charset="-122"/>
              </a:rPr>
              <a:t>OSI </a:t>
            </a:r>
            <a:r>
              <a:rPr lang="zh-CN" altLang="en-US" sz="4800" dirty="0">
                <a:latin typeface="Comic Sans MS" panose="030F0702030302020204" pitchFamily="66" charset="0"/>
                <a:ea typeface="仿宋_GB2312" pitchFamily="49" charset="-122"/>
              </a:rPr>
              <a:t>与</a:t>
            </a:r>
            <a:r>
              <a:rPr lang="zh-CN" altLang="en-US" sz="4800" dirty="0">
                <a:latin typeface="Comic Sans MS" panose="030F0702030302020204" pitchFamily="66" charset="0"/>
                <a:ea typeface="华文行楷" panose="02010800040101010101" pitchFamily="2" charset="-122"/>
              </a:rPr>
              <a:t> </a:t>
            </a:r>
            <a:r>
              <a:rPr lang="en-US" altLang="zh-CN" sz="4800" dirty="0">
                <a:latin typeface="Comic Sans MS" panose="030F0702030302020204" pitchFamily="66" charset="0"/>
                <a:ea typeface="华文行楷" panose="02010800040101010101" pitchFamily="2" charset="-122"/>
              </a:rPr>
              <a:t>TCP/IP</a:t>
            </a:r>
            <a:endParaRPr lang="en-US" altLang="zh-CN" sz="4800" dirty="0">
              <a:latin typeface="Comic Sans MS" panose="030F0702030302020204" pitchFamily="66" charset="0"/>
              <a:ea typeface="华文行楷" panose="02010800040101010101" pitchFamily="2" charset="-122"/>
            </a:endParaRPr>
          </a:p>
        </p:txBody>
      </p:sp>
      <p:grpSp>
        <p:nvGrpSpPr>
          <p:cNvPr id="153604" name="Group 4"/>
          <p:cNvGrpSpPr/>
          <p:nvPr/>
        </p:nvGrpSpPr>
        <p:grpSpPr>
          <a:xfrm>
            <a:off x="1403350" y="1773238"/>
            <a:ext cx="6840538" cy="4495800"/>
            <a:chOff x="960" y="1728"/>
            <a:chExt cx="3788" cy="2273"/>
          </a:xfrm>
        </p:grpSpPr>
        <p:sp>
          <p:nvSpPr>
            <p:cNvPr id="16388" name="Rectangle 5"/>
            <p:cNvSpPr/>
            <p:nvPr/>
          </p:nvSpPr>
          <p:spPr>
            <a:xfrm>
              <a:off x="960" y="1728"/>
              <a:ext cx="1134" cy="272"/>
            </a:xfrm>
            <a:prstGeom prst="rect">
              <a:avLst/>
            </a:prstGeom>
            <a:solidFill>
              <a:srgbClr val="CCECFF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应用层</a:t>
              </a:r>
              <a:endParaRPr lang="zh-CN" altLang="en-US" sz="20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89" name="Rectangle 6"/>
            <p:cNvSpPr/>
            <p:nvPr/>
          </p:nvSpPr>
          <p:spPr>
            <a:xfrm>
              <a:off x="960" y="2000"/>
              <a:ext cx="1134" cy="272"/>
            </a:xfrm>
            <a:prstGeom prst="rect">
              <a:avLst/>
            </a:prstGeom>
            <a:solidFill>
              <a:srgbClr val="CCECFF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表示层</a:t>
              </a:r>
              <a:endParaRPr lang="zh-CN" altLang="en-US" sz="20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90" name="Rectangle 7"/>
            <p:cNvSpPr/>
            <p:nvPr/>
          </p:nvSpPr>
          <p:spPr>
            <a:xfrm>
              <a:off x="960" y="2272"/>
              <a:ext cx="1134" cy="272"/>
            </a:xfrm>
            <a:prstGeom prst="rect">
              <a:avLst/>
            </a:prstGeom>
            <a:solidFill>
              <a:srgbClr val="CCECFF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会话层</a:t>
              </a:r>
              <a:endParaRPr lang="zh-CN" altLang="en-US" sz="20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91" name="Rectangle 8"/>
            <p:cNvSpPr/>
            <p:nvPr/>
          </p:nvSpPr>
          <p:spPr>
            <a:xfrm>
              <a:off x="960" y="2545"/>
              <a:ext cx="1134" cy="272"/>
            </a:xfrm>
            <a:prstGeom prst="rect">
              <a:avLst/>
            </a:prstGeom>
            <a:solidFill>
              <a:srgbClr val="CCECFF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传输层</a:t>
              </a:r>
              <a:endParaRPr lang="zh-CN" altLang="en-US" sz="20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92" name="Rectangle 9"/>
            <p:cNvSpPr/>
            <p:nvPr/>
          </p:nvSpPr>
          <p:spPr>
            <a:xfrm>
              <a:off x="960" y="2817"/>
              <a:ext cx="1134" cy="272"/>
            </a:xfrm>
            <a:prstGeom prst="rect">
              <a:avLst/>
            </a:prstGeom>
            <a:solidFill>
              <a:srgbClr val="CCECFF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网络层</a:t>
              </a:r>
              <a:endParaRPr lang="zh-CN" altLang="en-US" sz="20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93" name="Rectangle 10"/>
            <p:cNvSpPr/>
            <p:nvPr/>
          </p:nvSpPr>
          <p:spPr>
            <a:xfrm>
              <a:off x="960" y="3089"/>
              <a:ext cx="1134" cy="272"/>
            </a:xfrm>
            <a:prstGeom prst="rect">
              <a:avLst/>
            </a:prstGeom>
            <a:solidFill>
              <a:srgbClr val="CCECFF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数据链路层</a:t>
              </a:r>
              <a:endParaRPr lang="zh-CN" altLang="en-US" sz="20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94" name="Rectangle 11"/>
            <p:cNvSpPr/>
            <p:nvPr/>
          </p:nvSpPr>
          <p:spPr>
            <a:xfrm>
              <a:off x="960" y="3361"/>
              <a:ext cx="1134" cy="272"/>
            </a:xfrm>
            <a:prstGeom prst="rect">
              <a:avLst/>
            </a:prstGeom>
            <a:solidFill>
              <a:srgbClr val="CCECFF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物理层</a:t>
              </a:r>
              <a:endParaRPr lang="zh-CN" altLang="en-US" sz="20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95" name="Rectangle 12"/>
            <p:cNvSpPr/>
            <p:nvPr/>
          </p:nvSpPr>
          <p:spPr>
            <a:xfrm>
              <a:off x="3590" y="1728"/>
              <a:ext cx="1134" cy="817"/>
            </a:xfrm>
            <a:prstGeom prst="rect">
              <a:avLst/>
            </a:prstGeom>
            <a:solidFill>
              <a:srgbClr val="CCECFF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应用层</a:t>
              </a:r>
              <a:endParaRPr lang="zh-CN" altLang="en-US" sz="20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96" name="Rectangle 13"/>
            <p:cNvSpPr/>
            <p:nvPr/>
          </p:nvSpPr>
          <p:spPr>
            <a:xfrm>
              <a:off x="3590" y="2545"/>
              <a:ext cx="1134" cy="272"/>
            </a:xfrm>
            <a:prstGeom prst="rect">
              <a:avLst/>
            </a:prstGeom>
            <a:solidFill>
              <a:srgbClr val="CCECFF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0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97" name="Rectangle 14"/>
            <p:cNvSpPr/>
            <p:nvPr/>
          </p:nvSpPr>
          <p:spPr>
            <a:xfrm>
              <a:off x="3590" y="2817"/>
              <a:ext cx="1134" cy="272"/>
            </a:xfrm>
            <a:prstGeom prst="rect">
              <a:avLst/>
            </a:prstGeom>
            <a:solidFill>
              <a:srgbClr val="CCECFF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IPv4, IPv6</a:t>
              </a:r>
              <a:endParaRPr lang="en-US" altLang="zh-CN" sz="20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98" name="Rectangle 15"/>
            <p:cNvSpPr/>
            <p:nvPr/>
          </p:nvSpPr>
          <p:spPr>
            <a:xfrm>
              <a:off x="3590" y="3089"/>
              <a:ext cx="1134" cy="544"/>
            </a:xfrm>
            <a:prstGeom prst="rect">
              <a:avLst/>
            </a:prstGeom>
            <a:solidFill>
              <a:srgbClr val="CCECFF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网络接口层</a:t>
              </a:r>
              <a:endParaRPr lang="zh-CN" altLang="en-US" sz="20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99" name="Line 16"/>
            <p:cNvSpPr/>
            <p:nvPr/>
          </p:nvSpPr>
          <p:spPr>
            <a:xfrm>
              <a:off x="4044" y="2545"/>
              <a:ext cx="0" cy="27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400" name="Rectangle 17"/>
            <p:cNvSpPr/>
            <p:nvPr/>
          </p:nvSpPr>
          <p:spPr>
            <a:xfrm>
              <a:off x="3590" y="2545"/>
              <a:ext cx="1134" cy="272"/>
            </a:xfrm>
            <a:prstGeom prst="rect">
              <a:avLst/>
            </a:prstGeom>
            <a:solidFill>
              <a:srgbClr val="CCECFF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0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401" name="Line 18"/>
            <p:cNvSpPr/>
            <p:nvPr/>
          </p:nvSpPr>
          <p:spPr>
            <a:xfrm>
              <a:off x="4271" y="2545"/>
              <a:ext cx="0" cy="27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402" name="Line 19"/>
            <p:cNvSpPr/>
            <p:nvPr/>
          </p:nvSpPr>
          <p:spPr>
            <a:xfrm>
              <a:off x="4089" y="2545"/>
              <a:ext cx="0" cy="27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403" name="Text Box 20"/>
            <p:cNvSpPr txBox="1"/>
            <p:nvPr/>
          </p:nvSpPr>
          <p:spPr>
            <a:xfrm>
              <a:off x="3578" y="2594"/>
              <a:ext cx="102" cy="185"/>
            </a:xfrm>
            <a:prstGeom prst="rect">
              <a:avLst/>
            </a:prstGeom>
            <a:solidFill>
              <a:srgbClr val="CCECFF"/>
            </a:solidFill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dirty="0">
                <a:latin typeface="Arial" panose="020B0604020202020204" pitchFamily="34" charset="0"/>
              </a:endParaRPr>
            </a:p>
          </p:txBody>
        </p:sp>
        <p:sp>
          <p:nvSpPr>
            <p:cNvPr id="16404" name="Text Box 21"/>
            <p:cNvSpPr txBox="1"/>
            <p:nvPr/>
          </p:nvSpPr>
          <p:spPr>
            <a:xfrm>
              <a:off x="3685" y="2578"/>
              <a:ext cx="355" cy="201"/>
            </a:xfrm>
            <a:prstGeom prst="rect">
              <a:avLst/>
            </a:prstGeom>
            <a:solidFill>
              <a:srgbClr val="CCECFF"/>
            </a:solidFill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TCP</a:t>
              </a:r>
              <a:endParaRPr lang="en-US" altLang="zh-CN" sz="20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405" name="Text Box 22"/>
            <p:cNvSpPr txBox="1"/>
            <p:nvPr/>
          </p:nvSpPr>
          <p:spPr>
            <a:xfrm>
              <a:off x="4316" y="2578"/>
              <a:ext cx="380" cy="201"/>
            </a:xfrm>
            <a:prstGeom prst="rect">
              <a:avLst/>
            </a:prstGeom>
            <a:solidFill>
              <a:srgbClr val="CCECFF"/>
            </a:solidFill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UDP</a:t>
              </a:r>
              <a:endParaRPr lang="en-US" altLang="zh-CN" sz="20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406" name="Text Box 23"/>
            <p:cNvSpPr txBox="1"/>
            <p:nvPr/>
          </p:nvSpPr>
          <p:spPr>
            <a:xfrm>
              <a:off x="1153" y="3752"/>
              <a:ext cx="874" cy="231"/>
            </a:xfrm>
            <a:prstGeom prst="rect">
              <a:avLst/>
            </a:prstGeom>
            <a:solidFill>
              <a:srgbClr val="CCECFF"/>
            </a:solidFill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latin typeface="Comic Sans MS" panose="030F0702030302020204" pitchFamily="66" charset="0"/>
                  <a:ea typeface="华文行楷" panose="02010800040101010101" pitchFamily="2" charset="-122"/>
                </a:rPr>
                <a:t>OSI</a:t>
              </a:r>
              <a:r>
                <a:rPr lang="zh-CN" altLang="en-US" sz="2400" dirty="0">
                  <a:latin typeface="Comic Sans MS" panose="030F0702030302020204" pitchFamily="66" charset="0"/>
                  <a:ea typeface="华文行楷" panose="02010800040101010101" pitchFamily="2" charset="-122"/>
                </a:rPr>
                <a:t>模型</a:t>
              </a:r>
              <a:endParaRPr lang="zh-CN" altLang="en-US" sz="2400" dirty="0">
                <a:latin typeface="Comic Sans MS" panose="030F0702030302020204" pitchFamily="66" charset="0"/>
                <a:ea typeface="华文行楷" panose="02010800040101010101" pitchFamily="2" charset="-122"/>
              </a:endParaRPr>
            </a:p>
          </p:txBody>
        </p:sp>
        <p:sp>
          <p:nvSpPr>
            <p:cNvPr id="16407" name="Text Box 24"/>
            <p:cNvSpPr txBox="1"/>
            <p:nvPr/>
          </p:nvSpPr>
          <p:spPr>
            <a:xfrm>
              <a:off x="3705" y="3770"/>
              <a:ext cx="1043" cy="231"/>
            </a:xfrm>
            <a:prstGeom prst="rect">
              <a:avLst/>
            </a:prstGeom>
            <a:solidFill>
              <a:srgbClr val="CCECFF"/>
            </a:solidFill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latin typeface="Comic Sans MS" panose="030F0702030302020204" pitchFamily="66" charset="0"/>
                  <a:ea typeface="华文行楷" panose="02010800040101010101" pitchFamily="2" charset="-122"/>
                </a:rPr>
                <a:t>TCP/IP</a:t>
              </a:r>
              <a:r>
                <a:rPr lang="zh-CN" altLang="en-US" sz="2400" dirty="0">
                  <a:latin typeface="Comic Sans MS" panose="030F0702030302020204" pitchFamily="66" charset="0"/>
                  <a:ea typeface="华文行楷" panose="02010800040101010101" pitchFamily="2" charset="-122"/>
                </a:rPr>
                <a:t>模型</a:t>
              </a:r>
              <a:endParaRPr lang="zh-CN" altLang="en-US" sz="2400" dirty="0">
                <a:latin typeface="Comic Sans MS" panose="030F0702030302020204" pitchFamily="66" charset="0"/>
                <a:ea typeface="华文行楷" panose="02010800040101010101" pitchFamily="2" charset="-122"/>
              </a:endParaRPr>
            </a:p>
          </p:txBody>
        </p:sp>
        <p:sp>
          <p:nvSpPr>
            <p:cNvPr id="16408" name="Line 25"/>
            <p:cNvSpPr/>
            <p:nvPr/>
          </p:nvSpPr>
          <p:spPr>
            <a:xfrm>
              <a:off x="2253" y="2545"/>
              <a:ext cx="1225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Dot"/>
              <a:headEnd type="none" w="med" len="med"/>
              <a:tailEnd type="none" w="med" len="med"/>
            </a:ln>
          </p:spPr>
        </p:sp>
        <p:sp>
          <p:nvSpPr>
            <p:cNvPr id="16409" name="Line 26"/>
            <p:cNvSpPr/>
            <p:nvPr/>
          </p:nvSpPr>
          <p:spPr>
            <a:xfrm>
              <a:off x="2254" y="2817"/>
              <a:ext cx="1225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Dot"/>
              <a:headEnd type="none" w="med" len="med"/>
              <a:tailEnd type="none" w="med" len="med"/>
            </a:ln>
          </p:spPr>
        </p:sp>
        <p:sp>
          <p:nvSpPr>
            <p:cNvPr id="16410" name="Line 27"/>
            <p:cNvSpPr/>
            <p:nvPr/>
          </p:nvSpPr>
          <p:spPr>
            <a:xfrm>
              <a:off x="2254" y="3089"/>
              <a:ext cx="1225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Dot"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endParaRPr lang="zh-CN" altLang="en-US" dirty="0"/>
          </a:p>
        </p:txBody>
      </p:sp>
      <p:pic>
        <p:nvPicPr>
          <p:cNvPr id="15363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258888" y="1628775"/>
            <a:ext cx="6842125" cy="4824413"/>
          </a:xfrm>
        </p:spPr>
      </p:pic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endParaRPr lang="zh-CN" altLang="en-US" dirty="0"/>
          </a:p>
        </p:txBody>
      </p:sp>
      <p:pic>
        <p:nvPicPr>
          <p:cNvPr id="13315" name="Picture 2" descr="https://ss0.bdstatic.com/70cFuHSh_Q1YnxGkpoWK1HF6hhy/it/u=3493283688,1594050920&amp;fm=26&amp;gp=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8538" y="2127250"/>
            <a:ext cx="4448175" cy="3552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tags/tag1.xml><?xml version="1.0" encoding="utf-8"?>
<p:tagLst xmlns:p="http://schemas.openxmlformats.org/presentationml/2006/main">
  <p:tag name="KSO_WPP_MARK_KEY" val="e06006f6-0337-4a0d-8c6f-a2759cc54002"/>
  <p:tag name="COMMONDATA" val="eyJoZGlkIjoiMzcyODMxYTE0ZTc0ZGU3Y2QwODc3MzYzN2Q1YmNiM2EifQ==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4909</Words>
  <Application>WPS 演示</Application>
  <PresentationFormat>全屏显示(4:3)</PresentationFormat>
  <Paragraphs>688</Paragraphs>
  <Slides>50</Slides>
  <Notes>21</Notes>
  <HiddenSlides>0</HiddenSlides>
  <MMClips>1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7" baseType="lpstr">
      <vt:lpstr>Arial</vt:lpstr>
      <vt:lpstr>宋体</vt:lpstr>
      <vt:lpstr>Wingdings</vt:lpstr>
      <vt:lpstr>Tahoma</vt:lpstr>
      <vt:lpstr>Comic Sans MS</vt:lpstr>
      <vt:lpstr>华文行楷</vt:lpstr>
      <vt:lpstr>仿宋_GB2312</vt:lpstr>
      <vt:lpstr>仿宋</vt:lpstr>
      <vt:lpstr>华文新魏</vt:lpstr>
      <vt:lpstr>微软雅黑</vt:lpstr>
      <vt:lpstr>Arial Unicode MS</vt:lpstr>
      <vt:lpstr>Inter</vt:lpstr>
      <vt:lpstr>Segoe Print</vt:lpstr>
      <vt:lpstr>Courier New</vt:lpstr>
      <vt:lpstr>Arial</vt:lpstr>
      <vt:lpstr>Blends</vt:lpstr>
      <vt:lpstr>MS_ClipArt_Gallery</vt:lpstr>
      <vt:lpstr>网络编程技术</vt:lpstr>
      <vt:lpstr>教学内容</vt:lpstr>
      <vt:lpstr>先修课程</vt:lpstr>
      <vt:lpstr>参考书目</vt:lpstr>
      <vt:lpstr>Linux系统基础</vt:lpstr>
      <vt:lpstr>PowerPoint 演示文稿</vt:lpstr>
      <vt:lpstr>OSI 与 TCP/IP</vt:lpstr>
      <vt:lpstr>PowerPoint 演示文稿</vt:lpstr>
      <vt:lpstr>PowerPoint 演示文稿</vt:lpstr>
      <vt:lpstr>数据进入协议栈时的封装</vt:lpstr>
      <vt:lpstr>以太网数据帧分用过程</vt:lpstr>
      <vt:lpstr>以太网数据帧分用过程</vt:lpstr>
      <vt:lpstr>以太网数据帧分用过程</vt:lpstr>
      <vt:lpstr>以太网数据帧分用过程</vt:lpstr>
      <vt:lpstr>以太网数据帧分用过程</vt:lpstr>
      <vt:lpstr>IP数据报格式</vt:lpstr>
      <vt:lpstr>IP数据报格式</vt:lpstr>
      <vt:lpstr>网络中的几类地址</vt:lpstr>
      <vt:lpstr>物理地址</vt:lpstr>
      <vt:lpstr>物理地址</vt:lpstr>
      <vt:lpstr>IP地址</vt:lpstr>
      <vt:lpstr>IP地址分类</vt:lpstr>
      <vt:lpstr>端口地址</vt:lpstr>
      <vt:lpstr>端口地址（cont.）</vt:lpstr>
      <vt:lpstr>网络中通信双方</vt:lpstr>
      <vt:lpstr>网络中通信双方</vt:lpstr>
      <vt:lpstr>TCP和UDP对比</vt:lpstr>
      <vt:lpstr>UDP:用户数据报协议</vt:lpstr>
      <vt:lpstr>UDP数据报格式</vt:lpstr>
      <vt:lpstr>TCP：传输控制协议</vt:lpstr>
      <vt:lpstr>TCP协议数据段格式</vt:lpstr>
      <vt:lpstr>TCP协议数据段格式（续）</vt:lpstr>
      <vt:lpstr>TCP协议数据段格式（续）</vt:lpstr>
      <vt:lpstr>TCP协议数据段格式（续）</vt:lpstr>
      <vt:lpstr>TCP协议数据段格式（续）</vt:lpstr>
      <vt:lpstr>TCP协议数据段格式（续）</vt:lpstr>
      <vt:lpstr>TCP协议数据段格式（续）</vt:lpstr>
      <vt:lpstr>TCP协议数据段格式（续）</vt:lpstr>
      <vt:lpstr>TCP协议数据段格式（续）</vt:lpstr>
      <vt:lpstr>TCP三次握手</vt:lpstr>
      <vt:lpstr>TCP三次握手</vt:lpstr>
      <vt:lpstr>TCP三次握手</vt:lpstr>
      <vt:lpstr>TCP三次握手</vt:lpstr>
      <vt:lpstr>PowerPoint 演示文稿</vt:lpstr>
      <vt:lpstr>TCP连接的建立</vt:lpstr>
      <vt:lpstr>TCP序列号、确认号示意图</vt:lpstr>
      <vt:lpstr>TCP连接关闭</vt:lpstr>
      <vt:lpstr>PowerPoint 演示文稿</vt:lpstr>
      <vt:lpstr>TCP连接终止</vt:lpstr>
      <vt:lpstr>TCP 的TIME_WAIT状态</vt:lpstr>
    </vt:vector>
  </TitlesOfParts>
  <Company>China Mobile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网络编程技术</dc:title>
  <dc:creator>TTL</dc:creator>
  <cp:lastModifiedBy>穆意</cp:lastModifiedBy>
  <cp:revision>258</cp:revision>
  <dcterms:created xsi:type="dcterms:W3CDTF">2007-02-24T02:58:00Z</dcterms:created>
  <dcterms:modified xsi:type="dcterms:W3CDTF">2025-04-13T16:13:53Z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22205710D9D848EEA6FA35632066FABC_12</vt:lpwstr>
  </property>
  <property fmtid="{D5CDD505-2E9C-101B-9397-08002B2CF9AE}" pid="3" name="KSOProductBuildVer">
    <vt:lpwstr>2052-11.1.0.12165</vt:lpwstr>
  </property>
</Properties>
</file>